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1" r:id="rId1"/>
  </p:sldMasterIdLst>
  <p:notesMasterIdLst>
    <p:notesMasterId r:id="rId11"/>
  </p:notesMasterIdLst>
  <p:handoutMasterIdLst>
    <p:handoutMasterId r:id="rId12"/>
  </p:handoutMasterIdLst>
  <p:sldIdLst>
    <p:sldId id="317" r:id="rId2"/>
    <p:sldId id="304" r:id="rId3"/>
    <p:sldId id="314" r:id="rId4"/>
    <p:sldId id="318" r:id="rId5"/>
    <p:sldId id="313" r:id="rId6"/>
    <p:sldId id="305" r:id="rId7"/>
    <p:sldId id="316" r:id="rId8"/>
    <p:sldId id="312" r:id="rId9"/>
    <p:sldId id="309" r:id="rId10"/>
  </p:sldIdLst>
  <p:sldSz cx="9144000" cy="6858000" type="screen4x3"/>
  <p:notesSz cx="6858000" cy="9313863"/>
  <p:defaultTextStyle>
    <a:defPPr>
      <a:defRPr lang="en-US"/>
    </a:defPPr>
    <a:lvl1pPr algn="l" rtl="0" fontAlgn="base">
      <a:spcBef>
        <a:spcPct val="0"/>
      </a:spcBef>
      <a:spcAft>
        <a:spcPct val="0"/>
      </a:spcAft>
      <a:defRPr sz="1900" kern="1200">
        <a:solidFill>
          <a:schemeClr val="tx1"/>
        </a:solidFill>
        <a:latin typeface="Arial" charset="0"/>
        <a:ea typeface="+mn-ea"/>
        <a:cs typeface="+mn-cs"/>
      </a:defRPr>
    </a:lvl1pPr>
    <a:lvl2pPr marL="457200" algn="l" rtl="0" fontAlgn="base">
      <a:spcBef>
        <a:spcPct val="0"/>
      </a:spcBef>
      <a:spcAft>
        <a:spcPct val="0"/>
      </a:spcAft>
      <a:defRPr sz="1900" kern="1200">
        <a:solidFill>
          <a:schemeClr val="tx1"/>
        </a:solidFill>
        <a:latin typeface="Arial" charset="0"/>
        <a:ea typeface="+mn-ea"/>
        <a:cs typeface="+mn-cs"/>
      </a:defRPr>
    </a:lvl2pPr>
    <a:lvl3pPr marL="914400" algn="l" rtl="0" fontAlgn="base">
      <a:spcBef>
        <a:spcPct val="0"/>
      </a:spcBef>
      <a:spcAft>
        <a:spcPct val="0"/>
      </a:spcAft>
      <a:defRPr sz="1900" kern="1200">
        <a:solidFill>
          <a:schemeClr val="tx1"/>
        </a:solidFill>
        <a:latin typeface="Arial" charset="0"/>
        <a:ea typeface="+mn-ea"/>
        <a:cs typeface="+mn-cs"/>
      </a:defRPr>
    </a:lvl3pPr>
    <a:lvl4pPr marL="1371600" algn="l" rtl="0" fontAlgn="base">
      <a:spcBef>
        <a:spcPct val="0"/>
      </a:spcBef>
      <a:spcAft>
        <a:spcPct val="0"/>
      </a:spcAft>
      <a:defRPr sz="1900" kern="1200">
        <a:solidFill>
          <a:schemeClr val="tx1"/>
        </a:solidFill>
        <a:latin typeface="Arial" charset="0"/>
        <a:ea typeface="+mn-ea"/>
        <a:cs typeface="+mn-cs"/>
      </a:defRPr>
    </a:lvl4pPr>
    <a:lvl5pPr marL="1828800" algn="l" rtl="0" fontAlgn="base">
      <a:spcBef>
        <a:spcPct val="0"/>
      </a:spcBef>
      <a:spcAft>
        <a:spcPct val="0"/>
      </a:spcAft>
      <a:defRPr sz="1900" kern="1200">
        <a:solidFill>
          <a:schemeClr val="tx1"/>
        </a:solidFill>
        <a:latin typeface="Arial" charset="0"/>
        <a:ea typeface="+mn-ea"/>
        <a:cs typeface="+mn-cs"/>
      </a:defRPr>
    </a:lvl5pPr>
    <a:lvl6pPr marL="2286000" algn="l" defTabSz="914400" rtl="0" eaLnBrk="1" latinLnBrk="0" hangingPunct="1">
      <a:defRPr sz="1900" kern="1200">
        <a:solidFill>
          <a:schemeClr val="tx1"/>
        </a:solidFill>
        <a:latin typeface="Arial" charset="0"/>
        <a:ea typeface="+mn-ea"/>
        <a:cs typeface="+mn-cs"/>
      </a:defRPr>
    </a:lvl6pPr>
    <a:lvl7pPr marL="2743200" algn="l" defTabSz="914400" rtl="0" eaLnBrk="1" latinLnBrk="0" hangingPunct="1">
      <a:defRPr sz="1900" kern="1200">
        <a:solidFill>
          <a:schemeClr val="tx1"/>
        </a:solidFill>
        <a:latin typeface="Arial" charset="0"/>
        <a:ea typeface="+mn-ea"/>
        <a:cs typeface="+mn-cs"/>
      </a:defRPr>
    </a:lvl7pPr>
    <a:lvl8pPr marL="3200400" algn="l" defTabSz="914400" rtl="0" eaLnBrk="1" latinLnBrk="0" hangingPunct="1">
      <a:defRPr sz="1900" kern="1200">
        <a:solidFill>
          <a:schemeClr val="tx1"/>
        </a:solidFill>
        <a:latin typeface="Arial" charset="0"/>
        <a:ea typeface="+mn-ea"/>
        <a:cs typeface="+mn-cs"/>
      </a:defRPr>
    </a:lvl8pPr>
    <a:lvl9pPr marL="3657600" algn="l" defTabSz="914400" rtl="0" eaLnBrk="1" latinLnBrk="0" hangingPunct="1">
      <a:defRPr sz="19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99"/>
    <a:srgbClr val="008000"/>
    <a:srgbClr val="CC0000"/>
    <a:srgbClr val="EAEAEA"/>
    <a:srgbClr val="003300"/>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88" autoAdjust="0"/>
    <p:restoredTop sz="94671" autoAdjust="0"/>
  </p:normalViewPr>
  <p:slideViewPr>
    <p:cSldViewPr>
      <p:cViewPr>
        <p:scale>
          <a:sx n="77" d="100"/>
          <a:sy n="77" d="100"/>
        </p:scale>
        <p:origin x="-648" y="-42"/>
      </p:cViewPr>
      <p:guideLst>
        <p:guide orient="horz" pos="2160"/>
        <p:guide pos="2880"/>
      </p:guideLst>
    </p:cSldViewPr>
  </p:slideViewPr>
  <p:outlineViewPr>
    <p:cViewPr>
      <p:scale>
        <a:sx n="33" d="100"/>
        <a:sy n="33" d="100"/>
      </p:scale>
      <p:origin x="0" y="79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3534" tIns="46767" rIns="93534" bIns="46767" numCol="1" anchor="t" anchorCtr="0" compatLnSpc="1">
            <a:prstTxWarp prst="textNoShape">
              <a:avLst/>
            </a:prstTxWarp>
          </a:bodyPr>
          <a:lstStyle>
            <a:lvl1pPr algn="l">
              <a:defRPr sz="1200">
                <a:latin typeface="Arial" charset="0"/>
              </a:defRPr>
            </a:lvl1pPr>
          </a:lstStyle>
          <a:p>
            <a:pPr>
              <a:defRPr/>
            </a:pPr>
            <a:endParaRPr lang="en-US"/>
          </a:p>
        </p:txBody>
      </p:sp>
      <p:sp>
        <p:nvSpPr>
          <p:cNvPr id="49155" name="Rectangle 3"/>
          <p:cNvSpPr>
            <a:spLocks noGrp="1" noChangeArrowheads="1"/>
          </p:cNvSpPr>
          <p:nvPr>
            <p:ph type="dt" sz="quarter" idx="1"/>
          </p:nvPr>
        </p:nvSpPr>
        <p:spPr bwMode="auto">
          <a:xfrm>
            <a:off x="3884613" y="0"/>
            <a:ext cx="2971800" cy="465138"/>
          </a:xfrm>
          <a:prstGeom prst="rect">
            <a:avLst/>
          </a:prstGeom>
          <a:noFill/>
          <a:ln>
            <a:noFill/>
          </a:ln>
          <a:effectLst/>
          <a:extLst/>
        </p:spPr>
        <p:txBody>
          <a:bodyPr vert="horz" wrap="square" lIns="93534" tIns="46767" rIns="93534" bIns="46767"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ChangeArrowheads="1"/>
          </p:cNvSpPr>
          <p:nvPr>
            <p:ph type="ftr" sz="quarter" idx="2"/>
          </p:nvPr>
        </p:nvSpPr>
        <p:spPr bwMode="auto">
          <a:xfrm>
            <a:off x="0" y="8847138"/>
            <a:ext cx="2971800" cy="465137"/>
          </a:xfrm>
          <a:prstGeom prst="rect">
            <a:avLst/>
          </a:prstGeom>
          <a:noFill/>
          <a:ln>
            <a:noFill/>
          </a:ln>
          <a:effectLst/>
          <a:extLst/>
        </p:spPr>
        <p:txBody>
          <a:bodyPr vert="horz" wrap="square" lIns="93534" tIns="46767" rIns="93534" bIns="46767" numCol="1" anchor="b" anchorCtr="0" compatLnSpc="1">
            <a:prstTxWarp prst="textNoShape">
              <a:avLst/>
            </a:prstTxWarp>
          </a:bodyPr>
          <a:lstStyle>
            <a:lvl1pPr algn="l">
              <a:defRPr sz="1200">
                <a:latin typeface="Arial" charset="0"/>
              </a:defRPr>
            </a:lvl1pPr>
          </a:lstStyle>
          <a:p>
            <a:pPr>
              <a:defRPr/>
            </a:pPr>
            <a:endParaRPr lang="en-US"/>
          </a:p>
        </p:txBody>
      </p:sp>
      <p:sp>
        <p:nvSpPr>
          <p:cNvPr id="49157" name="Rectangle 5"/>
          <p:cNvSpPr>
            <a:spLocks noGrp="1" noChangeArrowheads="1"/>
          </p:cNvSpPr>
          <p:nvPr>
            <p:ph type="sldNum" sz="quarter" idx="3"/>
          </p:nvPr>
        </p:nvSpPr>
        <p:spPr bwMode="auto">
          <a:xfrm>
            <a:off x="3884613" y="8847138"/>
            <a:ext cx="2971800" cy="465137"/>
          </a:xfrm>
          <a:prstGeom prst="rect">
            <a:avLst/>
          </a:prstGeom>
          <a:noFill/>
          <a:ln>
            <a:noFill/>
          </a:ln>
          <a:effectLst/>
          <a:extLst/>
        </p:spPr>
        <p:txBody>
          <a:bodyPr vert="horz" wrap="square" lIns="93534" tIns="46767" rIns="93534" bIns="46767" numCol="1" anchor="b" anchorCtr="0" compatLnSpc="1">
            <a:prstTxWarp prst="textNoShape">
              <a:avLst/>
            </a:prstTxWarp>
          </a:bodyPr>
          <a:lstStyle>
            <a:lvl1pPr algn="r">
              <a:defRPr sz="1200">
                <a:latin typeface="Arial" charset="0"/>
              </a:defRPr>
            </a:lvl1pPr>
          </a:lstStyle>
          <a:p>
            <a:pPr>
              <a:defRPr/>
            </a:pPr>
            <a:fld id="{863D11FE-DC59-4E9B-B942-209E43F236A3}" type="slidenum">
              <a:rPr lang="en-US"/>
              <a:pPr>
                <a:defRPr/>
              </a:pPr>
              <a:t>‹#›</a:t>
            </a:fld>
            <a:endParaRPr lang="en-US" dirty="0"/>
          </a:p>
        </p:txBody>
      </p:sp>
    </p:spTree>
    <p:extLst>
      <p:ext uri="{BB962C8B-B14F-4D97-AF65-F5344CB8AC3E}">
        <p14:creationId xmlns:p14="http://schemas.microsoft.com/office/powerpoint/2010/main" val="3326246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3534" tIns="46767" rIns="93534" bIns="46767" numCol="1" anchor="t" anchorCtr="0" compatLnSpc="1">
            <a:prstTxWarp prst="textNoShape">
              <a:avLst/>
            </a:prstTxWarp>
          </a:bodyPr>
          <a:lstStyle>
            <a:lvl1pPr algn="l">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65138"/>
          </a:xfrm>
          <a:prstGeom prst="rect">
            <a:avLst/>
          </a:prstGeom>
          <a:noFill/>
          <a:ln>
            <a:noFill/>
          </a:ln>
          <a:effectLst/>
          <a:extLst/>
        </p:spPr>
        <p:txBody>
          <a:bodyPr vert="horz" wrap="square" lIns="93534" tIns="46767" rIns="93534" bIns="46767" numCol="1" anchor="t" anchorCtr="0" compatLnSpc="1">
            <a:prstTxWarp prst="textNoShape">
              <a:avLst/>
            </a:prstTxWarp>
          </a:bodyPr>
          <a:lstStyle>
            <a:lvl1pPr algn="r">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01725" y="698500"/>
            <a:ext cx="4656138" cy="34925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424363"/>
            <a:ext cx="5486400" cy="4191000"/>
          </a:xfrm>
          <a:prstGeom prst="rect">
            <a:avLst/>
          </a:prstGeom>
          <a:noFill/>
          <a:ln>
            <a:noFill/>
          </a:ln>
          <a:effectLst/>
          <a:extLst/>
        </p:spPr>
        <p:txBody>
          <a:bodyPr vert="horz" wrap="square" lIns="93534" tIns="46767" rIns="93534" bIns="467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847138"/>
            <a:ext cx="2971800" cy="465137"/>
          </a:xfrm>
          <a:prstGeom prst="rect">
            <a:avLst/>
          </a:prstGeom>
          <a:noFill/>
          <a:ln>
            <a:noFill/>
          </a:ln>
          <a:effectLst/>
          <a:extLst/>
        </p:spPr>
        <p:txBody>
          <a:bodyPr vert="horz" wrap="square" lIns="93534" tIns="46767" rIns="93534" bIns="46767" numCol="1" anchor="b" anchorCtr="0" compatLnSpc="1">
            <a:prstTxWarp prst="textNoShape">
              <a:avLst/>
            </a:prstTxWarp>
          </a:bodyPr>
          <a:lstStyle>
            <a:lvl1pPr algn="l">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847138"/>
            <a:ext cx="2971800" cy="465137"/>
          </a:xfrm>
          <a:prstGeom prst="rect">
            <a:avLst/>
          </a:prstGeom>
          <a:noFill/>
          <a:ln>
            <a:noFill/>
          </a:ln>
          <a:effectLst/>
          <a:extLst/>
        </p:spPr>
        <p:txBody>
          <a:bodyPr vert="horz" wrap="square" lIns="93534" tIns="46767" rIns="93534" bIns="46767" numCol="1" anchor="b" anchorCtr="0" compatLnSpc="1">
            <a:prstTxWarp prst="textNoShape">
              <a:avLst/>
            </a:prstTxWarp>
          </a:bodyPr>
          <a:lstStyle>
            <a:lvl1pPr algn="r">
              <a:defRPr sz="1200">
                <a:latin typeface="Arial" charset="0"/>
              </a:defRPr>
            </a:lvl1pPr>
          </a:lstStyle>
          <a:p>
            <a:pPr>
              <a:defRPr/>
            </a:pPr>
            <a:fld id="{A6F2A3E3-4CD2-408C-B56E-7FF271BD3251}" type="slidenum">
              <a:rPr lang="en-US"/>
              <a:pPr>
                <a:defRPr/>
              </a:pPr>
              <a:t>‹#›</a:t>
            </a:fld>
            <a:endParaRPr lang="en-US" dirty="0"/>
          </a:p>
        </p:txBody>
      </p:sp>
    </p:spTree>
    <p:extLst>
      <p:ext uri="{BB962C8B-B14F-4D97-AF65-F5344CB8AC3E}">
        <p14:creationId xmlns:p14="http://schemas.microsoft.com/office/powerpoint/2010/main" val="3115702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0A561FA1-39F6-4736-93BE-E9BDB7B48456}" type="datetime1">
              <a:rPr lang="en-US"/>
              <a:pPr>
                <a:defRPr/>
              </a:pPr>
              <a:t>10/21/2013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CA4C0-DCC1-421C-B906-CAD658A5136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1822FD18-0015-4FF1-A6FE-BD1157719932}" type="datetime1">
              <a:rPr lang="en-US"/>
              <a:pPr>
                <a:defRPr/>
              </a:pPr>
              <a:t>10/21/2013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928542-D375-4D8D-81AD-B1C5C6E9CDFF}" type="slidenum">
              <a:rPr lang="en-CA"/>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E3BCAA2-4D8B-4F52-88DD-7D342CAE408E}" type="datetime1">
              <a:rPr lang="en-US"/>
              <a:pPr>
                <a:defRPr/>
              </a:pPr>
              <a:t>10/21/2013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69F86C-DA8A-470F-AB39-F2F4A99DC64C}" type="slidenum">
              <a:rPr lang="en-CA"/>
              <a:pPr>
                <a:defRPr/>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1988" y="374650"/>
            <a:ext cx="7808912" cy="449263"/>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61988" y="1189038"/>
            <a:ext cx="6459537" cy="4530725"/>
          </a:xfrm>
        </p:spPr>
        <p:txBody>
          <a:bodyPr rtlCol="0">
            <a:normAutofit/>
          </a:bodyPr>
          <a:lstStyle/>
          <a:p>
            <a:pPr lvl="0"/>
            <a:endParaRPr lang="en-CA"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69EBB83-65B9-4EE7-8C7D-A3CBD527A631}" type="datetime1">
              <a:rPr lang="en-US"/>
              <a:pPr>
                <a:defRPr/>
              </a:pPr>
              <a:t>10/21/2013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BB4BA7-BBAF-4121-9CE3-C4398CCFA885}" type="slidenum">
              <a:rPr lang="en-CA"/>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820126-30BA-4CBC-9FEF-F0367A8D827C}" type="datetime1">
              <a:rPr lang="en-US"/>
              <a:pPr>
                <a:defRPr/>
              </a:pPr>
              <a:t>10/21/2013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5DA5B5-38BD-499D-962C-1B9332BF352D}" type="slidenum">
              <a:rPr lang="en-CA"/>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fld id="{B2D8CD4E-B510-4B54-9FFF-BE198FF7FEAB}" type="datetime1">
              <a:rPr lang="en-US"/>
              <a:pPr>
                <a:defRPr/>
              </a:pPr>
              <a:t>10/21/2013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58247F7-1BFA-4203-97AE-D55A450CFDB3}" type="slidenum">
              <a:rPr lang="en-CA"/>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pPr>
              <a:defRPr/>
            </a:pPr>
            <a:fld id="{BB29C779-D4FC-4824-8EBD-8F40B98153DD}" type="datetime1">
              <a:rPr lang="en-US"/>
              <a:pPr>
                <a:defRPr/>
              </a:pPr>
              <a:t>10/21/2013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E381976-FA0D-4E4B-BE63-BC39B6C3966B}" type="slidenum">
              <a:rPr lang="en-CA"/>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pPr>
              <a:defRPr/>
            </a:pPr>
            <a:fld id="{6C571D2E-3D07-43A1-82FA-1E09E7F846F9}" type="datetime1">
              <a:rPr lang="en-US"/>
              <a:pPr>
                <a:defRPr/>
              </a:pPr>
              <a:t>10/21/2013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1691423-B240-4FA7-A143-26D1A15B3739}" type="slidenum">
              <a:rPr lang="en-CA"/>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E6902BA-EBE1-4D52-A6EE-DCA8A5D92669}" type="datetime1">
              <a:rPr lang="en-US"/>
              <a:pPr>
                <a:defRPr/>
              </a:pPr>
              <a:t>10/21/2013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896B2B9-B060-4C6F-A2FB-3EF317395631}" type="slidenum">
              <a:rPr lang="en-CA"/>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CE81EA0-37A1-43F7-8C18-22FD27E0AACA}" type="datetime1">
              <a:rPr lang="en-US"/>
              <a:pPr>
                <a:defRPr/>
              </a:pPr>
              <a:t>10/21/2013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26DC287-1EDC-4CD2-943F-1014F97A0CD3}" type="slidenum">
              <a:rPr lang="en-CA"/>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FDA2324-7C79-46B2-9B0C-63DCCEC59743}" type="datetime1">
              <a:rPr lang="en-US"/>
              <a:pPr>
                <a:defRPr/>
              </a:pPr>
              <a:t>10/21/2013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6CC26D0-BD1E-4C41-9E76-2EF5C4E9DE96}" type="slidenum">
              <a:rPr lang="en-CA"/>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93FBF389-54A5-467D-BB30-5F7DE6459FE9}" type="datetime1">
              <a:rPr lang="en-US"/>
              <a:pPr>
                <a:defRPr/>
              </a:pPr>
              <a:t>10/21/2013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B67FA7E9-FCE2-445F-8DD3-72E23D4EADB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381000" y="2590800"/>
            <a:ext cx="7772400" cy="1470025"/>
          </a:xfrm>
        </p:spPr>
        <p:txBody>
          <a:bodyPr/>
          <a:lstStyle/>
          <a:p>
            <a:r>
              <a:rPr lang="fr-CA" smtClean="0"/>
              <a:t>Programme canadien de certification des matériaux d'emballage en bois</a:t>
            </a:r>
          </a:p>
        </p:txBody>
      </p:sp>
      <p:sp>
        <p:nvSpPr>
          <p:cNvPr id="21506" name="Subtitle 2"/>
          <p:cNvSpPr>
            <a:spLocks noGrp="1"/>
          </p:cNvSpPr>
          <p:nvPr>
            <p:ph type="subTitle" idx="1"/>
          </p:nvPr>
        </p:nvSpPr>
        <p:spPr>
          <a:xfrm>
            <a:off x="609600" y="5410200"/>
            <a:ext cx="7315200" cy="1219200"/>
          </a:xfrm>
        </p:spPr>
        <p:txBody>
          <a:bodyPr lIns="0" rIns="0"/>
          <a:lstStyle/>
          <a:p>
            <a:r>
              <a:rPr lang="fr-CA" b="1" smtClean="0">
                <a:solidFill>
                  <a:schemeClr val="tx1"/>
                </a:solidFill>
              </a:rPr>
              <a:t>Analyse de risque de la base de clients </a:t>
            </a:r>
          </a:p>
          <a:p>
            <a:r>
              <a:rPr lang="fr-CA" b="1" smtClean="0">
                <a:solidFill>
                  <a:schemeClr val="tx1"/>
                </a:solidFill>
              </a:rPr>
              <a:t>9 septembre 2013</a:t>
            </a:r>
          </a:p>
        </p:txBody>
      </p:sp>
      <p:pic>
        <p:nvPicPr>
          <p:cNvPr id="21507" name="Picture 1"/>
          <p:cNvPicPr>
            <a:picLocks noChangeAspect="1"/>
          </p:cNvPicPr>
          <p:nvPr/>
        </p:nvPicPr>
        <p:blipFill>
          <a:blip r:embed="rId2"/>
          <a:srcRect/>
          <a:stretch>
            <a:fillRect/>
          </a:stretch>
        </p:blipFill>
        <p:spPr bwMode="auto">
          <a:xfrm>
            <a:off x="3124200" y="381000"/>
            <a:ext cx="2517775" cy="15113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D80C7F20-C637-4446-9EDD-A45339507F81}" type="slidenum">
              <a:rPr lang="fr-CA" smtClean="0">
                <a:latin typeface="Arial"/>
              </a:rPr>
              <a:pPr>
                <a:defRPr/>
              </a:pPr>
              <a:t>1</a:t>
            </a:fld>
            <a:endParaRPr lang="fr-CA">
              <a:latin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28600" y="228600"/>
            <a:ext cx="8686800" cy="449263"/>
          </a:xfrm>
        </p:spPr>
        <p:txBody>
          <a:bodyPr lIns="0" rIns="0"/>
          <a:lstStyle/>
          <a:p>
            <a:r>
              <a:rPr lang="fr-CA" sz="4000" smtClean="0"/>
              <a:t>MÉTHODOLOGIE DU SONDAGE PCCMEB</a:t>
            </a:r>
          </a:p>
        </p:txBody>
      </p:sp>
      <p:graphicFrame>
        <p:nvGraphicFramePr>
          <p:cNvPr id="23587" name="Group 35"/>
          <p:cNvGraphicFramePr>
            <a:graphicFrameLocks noGrp="1"/>
          </p:cNvGraphicFramePr>
          <p:nvPr/>
        </p:nvGraphicFramePr>
        <p:xfrm>
          <a:off x="228600" y="871538"/>
          <a:ext cx="8915400" cy="5986351"/>
        </p:xfrm>
        <a:graphic>
          <a:graphicData uri="http://schemas.openxmlformats.org/drawingml/2006/table">
            <a:tbl>
              <a:tblPr/>
              <a:tblGrid>
                <a:gridCol w="2741613"/>
                <a:gridCol w="6173787"/>
              </a:tblGrid>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1" i="0" u="none" strike="noStrike" cap="none" normalizeH="0" baseline="0" smtClean="0">
                          <a:ln>
                            <a:noFill/>
                          </a:ln>
                          <a:solidFill>
                            <a:srgbClr val="FFFFFF"/>
                          </a:solidFill>
                          <a:effectLst/>
                          <a:latin typeface="Cambria" pitchFamily="18" charset="0"/>
                        </a:rPr>
                        <a:t>Méthodologie employée</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1" i="0" u="none" strike="noStrike" cap="none" normalizeH="0" baseline="0" smtClean="0">
                          <a:ln>
                            <a:noFill/>
                          </a:ln>
                          <a:solidFill>
                            <a:srgbClr val="FFFFFF"/>
                          </a:solidFill>
                          <a:effectLst/>
                          <a:latin typeface="Cambria" pitchFamily="18" charset="0"/>
                        </a:rPr>
                        <a:t> Critères</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20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smtClean="0">
                          <a:ln>
                            <a:noFill/>
                          </a:ln>
                          <a:solidFill>
                            <a:srgbClr val="000000"/>
                          </a:solidFill>
                          <a:effectLst/>
                          <a:latin typeface="Cambria" pitchFamily="18" charset="0"/>
                        </a:rPr>
                        <a:t>Définition des objectifs</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2575" marR="0" lvl="0" indent="-282575" algn="l" defTabSz="914400" rtl="0" eaLnBrk="1" fontAlgn="base" latinLnBrk="0" hangingPunct="1">
                        <a:lnSpc>
                          <a:spcPct val="100000"/>
                        </a:lnSpc>
                        <a:spcBef>
                          <a:spcPct val="0"/>
                        </a:spcBef>
                        <a:spcAft>
                          <a:spcPct val="0"/>
                        </a:spcAft>
                        <a:buClr>
                          <a:srgbClr val="000000"/>
                        </a:buClr>
                        <a:buSzTx/>
                        <a:buFont typeface="Arial" charset="0"/>
                        <a:buChar char="•"/>
                        <a:tabLst/>
                      </a:pPr>
                      <a:r>
                        <a:rPr kumimoji="0" lang="fr-CA" sz="1400" b="0" i="0" u="none" strike="noStrike" cap="none" normalizeH="0" baseline="0" smtClean="0">
                          <a:ln>
                            <a:noFill/>
                          </a:ln>
                          <a:solidFill>
                            <a:srgbClr val="000000"/>
                          </a:solidFill>
                          <a:effectLst/>
                          <a:latin typeface="Cambria" pitchFamily="18" charset="0"/>
                        </a:rPr>
                        <a:t>Déterminer un profil du secteur par taille de l’établissement et type de risque</a:t>
                      </a:r>
                    </a:p>
                    <a:p>
                      <a:pPr marL="282575" marR="0" lvl="0" indent="-282575" algn="l" defTabSz="914400" rtl="0" eaLnBrk="1" fontAlgn="base" latinLnBrk="0" hangingPunct="1">
                        <a:lnSpc>
                          <a:spcPct val="100000"/>
                        </a:lnSpc>
                        <a:spcBef>
                          <a:spcPct val="0"/>
                        </a:spcBef>
                        <a:spcAft>
                          <a:spcPct val="0"/>
                        </a:spcAft>
                        <a:buClr>
                          <a:srgbClr val="000000"/>
                        </a:buClr>
                        <a:buSzTx/>
                        <a:buFont typeface="Arial" charset="0"/>
                        <a:buChar char="•"/>
                        <a:tabLst/>
                      </a:pPr>
                      <a:r>
                        <a:rPr kumimoji="0" lang="fr-CA" sz="1400" b="0" i="0" u="none" strike="noStrike" cap="none" normalizeH="0" baseline="0" smtClean="0">
                          <a:ln>
                            <a:noFill/>
                          </a:ln>
                          <a:solidFill>
                            <a:srgbClr val="000000"/>
                          </a:solidFill>
                          <a:effectLst/>
                          <a:latin typeface="Cambria" pitchFamily="18" charset="0"/>
                        </a:rPr>
                        <a:t>Déterminer les taux d'achat de bois traité à la chaleur et de bois non traité</a:t>
                      </a:r>
                    </a:p>
                    <a:p>
                      <a:pPr marL="282575" marR="0" lvl="0" indent="-282575" algn="l" defTabSz="914400" rtl="0" eaLnBrk="1" fontAlgn="base" latinLnBrk="0" hangingPunct="1">
                        <a:lnSpc>
                          <a:spcPct val="100000"/>
                        </a:lnSpc>
                        <a:spcBef>
                          <a:spcPct val="0"/>
                        </a:spcBef>
                        <a:spcAft>
                          <a:spcPct val="0"/>
                        </a:spcAft>
                        <a:buClr>
                          <a:srgbClr val="000000"/>
                        </a:buClr>
                        <a:buSzTx/>
                        <a:buFont typeface="Arial" charset="0"/>
                        <a:buChar char="•"/>
                        <a:tabLst/>
                      </a:pPr>
                      <a:r>
                        <a:rPr kumimoji="0" lang="fr-CA" sz="1400" b="0" i="0" u="none" strike="noStrike" cap="none" normalizeH="0" baseline="0" smtClean="0">
                          <a:ln>
                            <a:noFill/>
                          </a:ln>
                          <a:solidFill>
                            <a:srgbClr val="000000"/>
                          </a:solidFill>
                          <a:effectLst/>
                          <a:latin typeface="Cambria" pitchFamily="18" charset="0"/>
                        </a:rPr>
                        <a:t>Aider le processus d'inspection</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smtClean="0">
                          <a:ln>
                            <a:noFill/>
                          </a:ln>
                          <a:solidFill>
                            <a:srgbClr val="000000"/>
                          </a:solidFill>
                          <a:effectLst/>
                          <a:latin typeface="Cambria" pitchFamily="18" charset="0"/>
                        </a:rPr>
                        <a:t>Conception du sondage </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2575" marR="0" lvl="0" indent="-282575" algn="l" defTabSz="914400" rtl="0" eaLnBrk="1" fontAlgn="base" latinLnBrk="0" hangingPunct="1">
                        <a:lnSpc>
                          <a:spcPct val="100000"/>
                        </a:lnSpc>
                        <a:spcBef>
                          <a:spcPct val="0"/>
                        </a:spcBef>
                        <a:spcAft>
                          <a:spcPct val="0"/>
                        </a:spcAft>
                        <a:buClr>
                          <a:srgbClr val="000000"/>
                        </a:buClr>
                        <a:buSzTx/>
                        <a:buFont typeface="Arial" charset="0"/>
                        <a:buChar char="•"/>
                        <a:tabLst/>
                      </a:pPr>
                      <a:r>
                        <a:rPr kumimoji="0" lang="fr-CA" sz="1400" b="0" i="0" u="none" strike="noStrike" cap="none" normalizeH="0" baseline="0" smtClean="0">
                          <a:ln>
                            <a:noFill/>
                          </a:ln>
                          <a:solidFill>
                            <a:srgbClr val="000000"/>
                          </a:solidFill>
                          <a:effectLst/>
                          <a:latin typeface="Cambria" pitchFamily="18" charset="0"/>
                        </a:rPr>
                        <a:t>Sondage contenant des questions fermées </a:t>
                      </a:r>
                    </a:p>
                    <a:p>
                      <a:pPr marL="282575" marR="0" lvl="0" indent="-282575" algn="l" defTabSz="914400" rtl="0" eaLnBrk="1" fontAlgn="base" latinLnBrk="0" hangingPunct="1">
                        <a:lnSpc>
                          <a:spcPct val="100000"/>
                        </a:lnSpc>
                        <a:spcBef>
                          <a:spcPct val="0"/>
                        </a:spcBef>
                        <a:spcAft>
                          <a:spcPct val="0"/>
                        </a:spcAft>
                        <a:buClr>
                          <a:srgbClr val="000000"/>
                        </a:buClr>
                        <a:buSzTx/>
                        <a:buFont typeface="Arial" charset="0"/>
                        <a:buChar char="•"/>
                        <a:tabLst/>
                      </a:pPr>
                      <a:r>
                        <a:rPr kumimoji="0" lang="fr-CA" sz="1400" b="0" i="0" u="none" strike="noStrike" cap="none" normalizeH="0" baseline="0" smtClean="0">
                          <a:ln>
                            <a:noFill/>
                          </a:ln>
                          <a:solidFill>
                            <a:srgbClr val="000000"/>
                          </a:solidFill>
                          <a:effectLst/>
                          <a:latin typeface="Cambria" pitchFamily="18" charset="0"/>
                        </a:rPr>
                        <a:t>Conçu par l'Inspecteur Principal du PCCMEB formé à l'ISO</a:t>
                      </a:r>
                    </a:p>
                    <a:p>
                      <a:pPr marL="282575" marR="0" lvl="0" indent="-282575" algn="l" defTabSz="914400" rtl="0" eaLnBrk="1" fontAlgn="base" latinLnBrk="0" hangingPunct="1">
                        <a:lnSpc>
                          <a:spcPct val="100000"/>
                        </a:lnSpc>
                        <a:spcBef>
                          <a:spcPct val="0"/>
                        </a:spcBef>
                        <a:spcAft>
                          <a:spcPct val="0"/>
                        </a:spcAft>
                        <a:buClr>
                          <a:srgbClr val="000000"/>
                        </a:buClr>
                        <a:buSzTx/>
                        <a:buFont typeface="Arial" charset="0"/>
                        <a:buChar char="•"/>
                        <a:tabLst/>
                      </a:pPr>
                      <a:r>
                        <a:rPr kumimoji="0" lang="fr-CA" sz="1400" b="0" i="0" u="none" strike="noStrike" cap="none" normalizeH="0" baseline="0" smtClean="0">
                          <a:ln>
                            <a:noFill/>
                          </a:ln>
                          <a:solidFill>
                            <a:srgbClr val="000000"/>
                          </a:solidFill>
                          <a:effectLst/>
                          <a:latin typeface="Cambria" pitchFamily="18" charset="0"/>
                        </a:rPr>
                        <a:t>Assurer des contrôles rigoureux concernant l'information confidentielle sur les achats</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01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smtClean="0">
                          <a:ln>
                            <a:noFill/>
                          </a:ln>
                          <a:solidFill>
                            <a:srgbClr val="000000"/>
                          </a:solidFill>
                          <a:effectLst/>
                          <a:latin typeface="Cambria" pitchFamily="18" charset="0"/>
                        </a:rPr>
                        <a:t>Population sondée</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2575" marR="0" lvl="0" indent="-282575" algn="l" defTabSz="914400" rtl="0" eaLnBrk="1" fontAlgn="base" latinLnBrk="0" hangingPunct="1">
                        <a:lnSpc>
                          <a:spcPct val="100000"/>
                        </a:lnSpc>
                        <a:spcBef>
                          <a:spcPct val="0"/>
                        </a:spcBef>
                        <a:spcAft>
                          <a:spcPct val="0"/>
                        </a:spcAft>
                        <a:buClr>
                          <a:srgbClr val="000000"/>
                        </a:buClr>
                        <a:buSzTx/>
                        <a:buFont typeface="Arial" charset="0"/>
                        <a:buChar char="•"/>
                        <a:tabLst/>
                      </a:pPr>
                      <a:r>
                        <a:rPr kumimoji="0" lang="fr-CA" sz="1400" b="0" i="0" u="none" strike="noStrike" cap="none" normalizeH="0" baseline="0" smtClean="0">
                          <a:ln>
                            <a:noFill/>
                          </a:ln>
                          <a:solidFill>
                            <a:srgbClr val="000000"/>
                          </a:solidFill>
                          <a:effectLst/>
                          <a:latin typeface="Cambria" pitchFamily="18" charset="0"/>
                        </a:rPr>
                        <a:t>Étude de cohorte menée sur </a:t>
                      </a:r>
                      <a:r>
                        <a:rPr kumimoji="0" lang="fr-CA" sz="1400" b="0" i="0" u="none" strike="noStrike" cap="none" normalizeH="0" baseline="0" smtClean="0">
                          <a:ln>
                            <a:noFill/>
                          </a:ln>
                          <a:solidFill>
                            <a:schemeClr val="tx1"/>
                          </a:solidFill>
                          <a:effectLst/>
                          <a:latin typeface="Cambria" pitchFamily="18" charset="0"/>
                        </a:rPr>
                        <a:t>474</a:t>
                      </a:r>
                      <a:r>
                        <a:rPr kumimoji="0" lang="fr-CA" sz="1400" b="0" i="0" u="none" strike="noStrike" cap="none" normalizeH="0" baseline="0" smtClean="0">
                          <a:ln>
                            <a:noFill/>
                          </a:ln>
                          <a:solidFill>
                            <a:srgbClr val="000000"/>
                          </a:solidFill>
                          <a:effectLst/>
                          <a:latin typeface="Cambria" pitchFamily="18" charset="0"/>
                        </a:rPr>
                        <a:t> établissements enregistrés au PCCMEB au Canada</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1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smtClean="0">
                          <a:ln>
                            <a:noFill/>
                          </a:ln>
                          <a:solidFill>
                            <a:srgbClr val="000000"/>
                          </a:solidFill>
                          <a:effectLst/>
                          <a:latin typeface="Cambria" pitchFamily="18" charset="0"/>
                        </a:rPr>
                        <a:t>Données recueillies</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2575" marR="0" lvl="0" indent="-282575" algn="l" defTabSz="914400" rtl="0" eaLnBrk="1" fontAlgn="base" latinLnBrk="0" hangingPunct="1">
                        <a:lnSpc>
                          <a:spcPct val="100000"/>
                        </a:lnSpc>
                        <a:spcBef>
                          <a:spcPct val="0"/>
                        </a:spcBef>
                        <a:spcAft>
                          <a:spcPct val="0"/>
                        </a:spcAft>
                        <a:buClr>
                          <a:srgbClr val="000000"/>
                        </a:buClr>
                        <a:buSzTx/>
                        <a:buFont typeface="Arial" charset="0"/>
                        <a:buChar char="•"/>
                        <a:tabLst/>
                      </a:pPr>
                      <a:r>
                        <a:rPr kumimoji="0" lang="fr-CA" sz="1400" b="0" i="0" u="none" strike="noStrike" cap="none" normalizeH="0" baseline="0" smtClean="0">
                          <a:ln>
                            <a:noFill/>
                          </a:ln>
                          <a:solidFill>
                            <a:srgbClr val="000000"/>
                          </a:solidFill>
                          <a:effectLst/>
                          <a:latin typeface="Cambria" pitchFamily="18" charset="0"/>
                        </a:rPr>
                        <a:t>Taille de l'établissement, complexité et dotation</a:t>
                      </a:r>
                    </a:p>
                    <a:p>
                      <a:pPr marL="282575" marR="0" lvl="0" indent="-282575" algn="l" defTabSz="914400" rtl="0" eaLnBrk="1" fontAlgn="base" latinLnBrk="0" hangingPunct="1">
                        <a:lnSpc>
                          <a:spcPct val="100000"/>
                        </a:lnSpc>
                        <a:spcBef>
                          <a:spcPct val="0"/>
                        </a:spcBef>
                        <a:spcAft>
                          <a:spcPct val="0"/>
                        </a:spcAft>
                        <a:buClr>
                          <a:srgbClr val="000000"/>
                        </a:buClr>
                        <a:buSzTx/>
                        <a:buFont typeface="Arial" charset="0"/>
                        <a:buChar char="•"/>
                        <a:tabLst/>
                      </a:pPr>
                      <a:r>
                        <a:rPr kumimoji="0" lang="fr-CA" sz="1400" b="0" i="0" u="none" strike="noStrike" cap="none" normalizeH="0" baseline="0" smtClean="0">
                          <a:ln>
                            <a:noFill/>
                          </a:ln>
                          <a:solidFill>
                            <a:srgbClr val="000000"/>
                          </a:solidFill>
                          <a:effectLst/>
                          <a:latin typeface="Cambria" pitchFamily="18" charset="0"/>
                        </a:rPr>
                        <a:t>Achats de bois traité et non traité à la chaleur janvier-mai 2013</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120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smtClean="0">
                          <a:ln>
                            <a:noFill/>
                          </a:ln>
                          <a:solidFill>
                            <a:srgbClr val="000000"/>
                          </a:solidFill>
                          <a:effectLst/>
                          <a:latin typeface="Cambria" pitchFamily="18" charset="0"/>
                        </a:rPr>
                        <a:t>Collecte et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smtClean="0">
                          <a:ln>
                            <a:noFill/>
                          </a:ln>
                          <a:solidFill>
                            <a:srgbClr val="000000"/>
                          </a:solidFill>
                          <a:effectLst/>
                          <a:latin typeface="Cambria" pitchFamily="18" charset="0"/>
                        </a:rPr>
                        <a:t>exactitude des données </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2575" marR="0" lvl="0" indent="-282575" algn="l" defTabSz="914400" rtl="0" eaLnBrk="1" fontAlgn="base" latinLnBrk="0" hangingPunct="1">
                        <a:lnSpc>
                          <a:spcPct val="100000"/>
                        </a:lnSpc>
                        <a:spcBef>
                          <a:spcPct val="0"/>
                        </a:spcBef>
                        <a:spcAft>
                          <a:spcPct val="0"/>
                        </a:spcAft>
                        <a:buClr>
                          <a:srgbClr val="000000"/>
                        </a:buClr>
                        <a:buSzTx/>
                        <a:buFont typeface="Arial" charset="0"/>
                        <a:buChar char="•"/>
                        <a:tabLst/>
                      </a:pPr>
                      <a:r>
                        <a:rPr kumimoji="0" lang="fr-CA" sz="1400" b="0" i="0" u="none" strike="noStrike" cap="none" normalizeH="0" baseline="0" smtClean="0">
                          <a:ln>
                            <a:noFill/>
                          </a:ln>
                          <a:solidFill>
                            <a:srgbClr val="000000"/>
                          </a:solidFill>
                          <a:effectLst/>
                          <a:latin typeface="Cambria" pitchFamily="18" charset="0"/>
                        </a:rPr>
                        <a:t>Sondage qualitatif vérifié par des inspecteurs formés à l'ISO pendant des visites sur place</a:t>
                      </a:r>
                    </a:p>
                    <a:p>
                      <a:pPr marL="282575" marR="0" lvl="0" indent="-282575" algn="l" defTabSz="914400" rtl="0" eaLnBrk="1" fontAlgn="base" latinLnBrk="0" hangingPunct="1">
                        <a:lnSpc>
                          <a:spcPct val="100000"/>
                        </a:lnSpc>
                        <a:spcBef>
                          <a:spcPct val="0"/>
                        </a:spcBef>
                        <a:spcAft>
                          <a:spcPct val="0"/>
                        </a:spcAft>
                        <a:buClr>
                          <a:srgbClr val="000000"/>
                        </a:buClr>
                        <a:buSzTx/>
                        <a:buFont typeface="Arial" charset="0"/>
                        <a:buChar char="•"/>
                        <a:tabLst/>
                      </a:pPr>
                      <a:r>
                        <a:rPr kumimoji="0" lang="fr-CA" sz="1400" b="0" i="0" u="none" strike="noStrike" cap="none" normalizeH="0" baseline="0" smtClean="0">
                          <a:ln>
                            <a:noFill/>
                          </a:ln>
                          <a:solidFill>
                            <a:srgbClr val="000000"/>
                          </a:solidFill>
                          <a:effectLst/>
                          <a:latin typeface="Cambria" pitchFamily="18" charset="0"/>
                        </a:rPr>
                        <a:t>Analyse des registres par des inspecteurs formés à l'ISO</a:t>
                      </a:r>
                    </a:p>
                    <a:p>
                      <a:pPr marL="282575" marR="0" lvl="0" indent="-282575" algn="l" defTabSz="914400" rtl="0" eaLnBrk="1" fontAlgn="base" latinLnBrk="0" hangingPunct="1">
                        <a:lnSpc>
                          <a:spcPct val="100000"/>
                        </a:lnSpc>
                        <a:spcBef>
                          <a:spcPct val="0"/>
                        </a:spcBef>
                        <a:spcAft>
                          <a:spcPct val="0"/>
                        </a:spcAft>
                        <a:buClr>
                          <a:srgbClr val="000000"/>
                        </a:buClr>
                        <a:buSzTx/>
                        <a:buFont typeface="Arial" charset="0"/>
                        <a:buChar char="•"/>
                        <a:tabLst/>
                      </a:pPr>
                      <a:r>
                        <a:rPr kumimoji="0" lang="fr-CA" sz="1400" b="0" i="0" u="none" strike="noStrike" cap="none" normalizeH="0" baseline="0" smtClean="0">
                          <a:ln>
                            <a:noFill/>
                          </a:ln>
                          <a:solidFill>
                            <a:srgbClr val="000000"/>
                          </a:solidFill>
                          <a:effectLst/>
                          <a:latin typeface="Cambria" pitchFamily="18" charset="0"/>
                        </a:rPr>
                        <a:t>L'Inspecteur Principal et le Coordinateur du Programme du PCCMEB ont analysé l'exactitude des données</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1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smtClean="0">
                          <a:ln>
                            <a:noFill/>
                          </a:ln>
                          <a:solidFill>
                            <a:srgbClr val="000000"/>
                          </a:solidFill>
                          <a:effectLst/>
                          <a:latin typeface="Cambria" pitchFamily="18" charset="0"/>
                        </a:rPr>
                        <a:t>Instruments de mesure</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2575" marR="0" lvl="0" indent="-282575" algn="l" defTabSz="914400" rtl="0" eaLnBrk="1" fontAlgn="base" latinLnBrk="0" hangingPunct="1">
                        <a:lnSpc>
                          <a:spcPct val="100000"/>
                        </a:lnSpc>
                        <a:spcBef>
                          <a:spcPct val="0"/>
                        </a:spcBef>
                        <a:spcAft>
                          <a:spcPct val="0"/>
                        </a:spcAft>
                        <a:buClr>
                          <a:srgbClr val="000000"/>
                        </a:buClr>
                        <a:buSzTx/>
                        <a:buFont typeface="Arial" charset="0"/>
                        <a:buChar char="•"/>
                        <a:tabLst/>
                      </a:pPr>
                      <a:r>
                        <a:rPr kumimoji="0" lang="fr-CA" sz="1400" b="0" i="0" u="none" strike="noStrike" cap="none" normalizeH="0" baseline="0" smtClean="0">
                          <a:ln>
                            <a:noFill/>
                          </a:ln>
                          <a:solidFill>
                            <a:srgbClr val="000000"/>
                          </a:solidFill>
                          <a:effectLst/>
                          <a:latin typeface="Cambria" pitchFamily="18" charset="0"/>
                        </a:rPr>
                        <a:t>Questionnaire / Entretien personnel</a:t>
                      </a:r>
                    </a:p>
                    <a:p>
                      <a:pPr marL="282575" marR="0" lvl="0" indent="-282575" algn="l" defTabSz="914400" rtl="0" eaLnBrk="1" fontAlgn="base" latinLnBrk="0" hangingPunct="1">
                        <a:lnSpc>
                          <a:spcPct val="100000"/>
                        </a:lnSpc>
                        <a:spcBef>
                          <a:spcPct val="0"/>
                        </a:spcBef>
                        <a:spcAft>
                          <a:spcPct val="0"/>
                        </a:spcAft>
                        <a:buClr>
                          <a:srgbClr val="000000"/>
                        </a:buClr>
                        <a:buSzTx/>
                        <a:buFont typeface="Arial" charset="0"/>
                        <a:buChar char="•"/>
                        <a:tabLst/>
                      </a:pPr>
                      <a:r>
                        <a:rPr kumimoji="0" lang="fr-CA" sz="1400" b="0" i="0" u="none" strike="noStrike" cap="none" normalizeH="0" baseline="0" smtClean="0">
                          <a:ln>
                            <a:noFill/>
                          </a:ln>
                          <a:solidFill>
                            <a:srgbClr val="000000"/>
                          </a:solidFill>
                          <a:effectLst/>
                          <a:latin typeface="Cambria" pitchFamily="18" charset="0"/>
                        </a:rPr>
                        <a:t>Analyse des registres</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smtClean="0">
                          <a:ln>
                            <a:noFill/>
                          </a:ln>
                          <a:solidFill>
                            <a:srgbClr val="000000"/>
                          </a:solidFill>
                          <a:effectLst/>
                          <a:latin typeface="Cambria" pitchFamily="18" charset="0"/>
                        </a:rPr>
                        <a:t>Analyse des données </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2575" marR="0" lvl="0" indent="-282575" algn="l" defTabSz="914400" rtl="0" eaLnBrk="1" fontAlgn="base" latinLnBrk="0" hangingPunct="1">
                        <a:lnSpc>
                          <a:spcPct val="100000"/>
                        </a:lnSpc>
                        <a:spcBef>
                          <a:spcPct val="0"/>
                        </a:spcBef>
                        <a:spcAft>
                          <a:spcPct val="0"/>
                        </a:spcAft>
                        <a:buClr>
                          <a:schemeClr val="tx1"/>
                        </a:buClr>
                        <a:buSzTx/>
                        <a:buFont typeface="Arial" charset="0"/>
                        <a:buChar char="•"/>
                        <a:tabLst/>
                      </a:pPr>
                      <a:r>
                        <a:rPr kumimoji="0" lang="fr-CA" sz="1400" b="0" i="0" u="none" strike="noStrike" cap="none" normalizeH="0" baseline="0" smtClean="0">
                          <a:ln>
                            <a:noFill/>
                          </a:ln>
                          <a:solidFill>
                            <a:schemeClr val="tx1"/>
                          </a:solidFill>
                          <a:effectLst/>
                          <a:latin typeface="Cambria" pitchFamily="18" charset="0"/>
                        </a:rPr>
                        <a:t>Données cumulatives sur les répondants et tendances étudiées</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smtClean="0">
                          <a:ln>
                            <a:noFill/>
                          </a:ln>
                          <a:solidFill>
                            <a:srgbClr val="000000"/>
                          </a:solidFill>
                          <a:effectLst/>
                          <a:latin typeface="Cambria" pitchFamily="18" charset="0"/>
                        </a:rPr>
                        <a:t>Taux de réponse </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2575" marR="0" lvl="0" indent="-282575" algn="l" defTabSz="914400" rtl="0" eaLnBrk="1" fontAlgn="base" latinLnBrk="0" hangingPunct="1">
                        <a:lnSpc>
                          <a:spcPct val="100000"/>
                        </a:lnSpc>
                        <a:spcBef>
                          <a:spcPct val="0"/>
                        </a:spcBef>
                        <a:spcAft>
                          <a:spcPct val="0"/>
                        </a:spcAft>
                        <a:buClr>
                          <a:srgbClr val="000000"/>
                        </a:buClr>
                        <a:buSzTx/>
                        <a:buFont typeface="Arial" charset="0"/>
                        <a:buChar char="•"/>
                        <a:tabLst/>
                      </a:pPr>
                      <a:r>
                        <a:rPr kumimoji="0" lang="fr-CA" sz="1400" b="0" i="0" u="none" strike="noStrike" cap="none" normalizeH="0" baseline="0" smtClean="0">
                          <a:ln>
                            <a:noFill/>
                          </a:ln>
                          <a:solidFill>
                            <a:srgbClr val="000000"/>
                          </a:solidFill>
                          <a:effectLst/>
                          <a:latin typeface="Cambria" pitchFamily="18" charset="0"/>
                        </a:rPr>
                        <a:t>Questionnaire  </a:t>
                      </a:r>
                      <a:r>
                        <a:rPr kumimoji="0" lang="fr-CA" sz="1400" b="0" i="0" u="none" strike="noStrike" cap="none" normalizeH="0" baseline="0" smtClean="0">
                          <a:ln>
                            <a:noFill/>
                          </a:ln>
                          <a:solidFill>
                            <a:schemeClr val="tx1"/>
                          </a:solidFill>
                          <a:effectLst/>
                          <a:latin typeface="Cambria" pitchFamily="18" charset="0"/>
                        </a:rPr>
                        <a:t>98% (464 sur 474 établissements enregistrés)</a:t>
                      </a:r>
                    </a:p>
                    <a:p>
                      <a:pPr marL="282575" marR="0" lvl="0" indent="-282575" algn="l" defTabSz="914400" rtl="0" eaLnBrk="1" fontAlgn="base" latinLnBrk="0" hangingPunct="1">
                        <a:lnSpc>
                          <a:spcPct val="100000"/>
                        </a:lnSpc>
                        <a:spcBef>
                          <a:spcPct val="0"/>
                        </a:spcBef>
                        <a:spcAft>
                          <a:spcPct val="0"/>
                        </a:spcAft>
                        <a:buClr>
                          <a:schemeClr val="tx1"/>
                        </a:buClr>
                        <a:buSzTx/>
                        <a:buFont typeface="Arial" charset="0"/>
                        <a:buChar char="•"/>
                        <a:tabLst/>
                      </a:pPr>
                      <a:r>
                        <a:rPr kumimoji="0" lang="fr-CA" sz="1400" b="0" i="0" u="none" strike="noStrike" cap="none" normalizeH="0" baseline="0" smtClean="0">
                          <a:ln>
                            <a:noFill/>
                          </a:ln>
                          <a:solidFill>
                            <a:schemeClr val="tx1"/>
                          </a:solidFill>
                          <a:effectLst/>
                          <a:latin typeface="Cambria" pitchFamily="18" charset="0"/>
                        </a:rPr>
                        <a:t>Registres 76% (358 sur 474 établissements enregistrés)</a:t>
                      </a:r>
                      <a:endParaRPr kumimoji="0" lang="fr-CA" sz="1400" b="0" i="0" u="none" strike="noStrike" cap="none" normalizeH="0" baseline="0" smtClean="0">
                        <a:ln>
                          <a:noFill/>
                        </a:ln>
                        <a:solidFill>
                          <a:srgbClr val="000000"/>
                        </a:solidFill>
                        <a:effectLst/>
                        <a:latin typeface="Cambria" pitchFamily="18"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Title 3"/>
          <p:cNvSpPr>
            <a:spLocks noGrp="1"/>
          </p:cNvSpPr>
          <p:nvPr>
            <p:ph type="title"/>
          </p:nvPr>
        </p:nvSpPr>
        <p:spPr>
          <a:xfrm>
            <a:off x="457200" y="152400"/>
            <a:ext cx="8229600" cy="1143000"/>
          </a:xfrm>
        </p:spPr>
        <p:txBody>
          <a:bodyPr/>
          <a:lstStyle/>
          <a:p>
            <a:r>
              <a:rPr lang="fr-CA" sz="4000" smtClean="0"/>
              <a:t>Analyse du profil des établissements enregistrés</a:t>
            </a:r>
          </a:p>
        </p:txBody>
      </p:sp>
      <p:sp>
        <p:nvSpPr>
          <p:cNvPr id="14339" name="Content Placeholder 4"/>
          <p:cNvSpPr>
            <a:spLocks noGrp="1"/>
          </p:cNvSpPr>
          <p:nvPr>
            <p:ph sz="half" idx="1"/>
          </p:nvPr>
        </p:nvSpPr>
        <p:spPr>
          <a:xfrm>
            <a:off x="228600" y="1447800"/>
            <a:ext cx="4038600" cy="4114800"/>
          </a:xfrm>
        </p:spPr>
        <p:txBody>
          <a:bodyPr/>
          <a:lstStyle/>
          <a:p>
            <a:pPr marL="0" indent="0">
              <a:spcBef>
                <a:spcPts val="480"/>
              </a:spcBef>
              <a:spcAft>
                <a:spcPts val="0"/>
              </a:spcAft>
              <a:buFont typeface="Arial" charset="0"/>
              <a:buNone/>
              <a:defRPr/>
            </a:pPr>
            <a:r>
              <a:rPr lang="fr-CA" sz="1800" u="sng" dirty="0" smtClean="0"/>
              <a:t>Caractéristiques démographiques des établissements </a:t>
            </a:r>
          </a:p>
          <a:p>
            <a:pPr marL="347472" indent="-347472">
              <a:spcBef>
                <a:spcPts val="432"/>
              </a:spcBef>
              <a:spcAft>
                <a:spcPts val="0"/>
              </a:spcAft>
              <a:buClr>
                <a:schemeClr val="tx1"/>
              </a:buClr>
              <a:buFont typeface="Arial"/>
              <a:buChar char="•"/>
              <a:defRPr/>
            </a:pPr>
            <a:r>
              <a:rPr lang="fr-CA" sz="1600" dirty="0" smtClean="0"/>
              <a:t>74% des établissements enregistrés au </a:t>
            </a:r>
            <a:r>
              <a:rPr lang="fr-CA" sz="1600" dirty="0" err="1" smtClean="0"/>
              <a:t>PCCMEB</a:t>
            </a:r>
            <a:r>
              <a:rPr lang="fr-CA" sz="1600" dirty="0" smtClean="0"/>
              <a:t> sont des petits manufacturiers qui comptent dix employés ou moins.</a:t>
            </a:r>
          </a:p>
          <a:p>
            <a:pPr marL="347472" indent="-347472">
              <a:spcBef>
                <a:spcPts val="432"/>
              </a:spcBef>
              <a:spcAft>
                <a:spcPts val="0"/>
              </a:spcAft>
              <a:buClr>
                <a:schemeClr val="tx1"/>
              </a:buClr>
              <a:buFont typeface="Arial"/>
              <a:buChar char="•"/>
              <a:defRPr/>
            </a:pPr>
            <a:r>
              <a:rPr lang="fr-CA" sz="1600" dirty="0" smtClean="0"/>
              <a:t>125 établissements sont des services de mise en caisse au sein d'entreprises plus grandes.</a:t>
            </a:r>
          </a:p>
          <a:p>
            <a:pPr marL="347472" indent="-347472">
              <a:spcBef>
                <a:spcPts val="432"/>
              </a:spcBef>
              <a:spcAft>
                <a:spcPts val="0"/>
              </a:spcAft>
              <a:buClr>
                <a:schemeClr val="tx1"/>
              </a:buClr>
              <a:buFont typeface="Arial"/>
              <a:buChar char="•"/>
              <a:defRPr/>
            </a:pPr>
            <a:r>
              <a:rPr lang="fr-CA" sz="1600" dirty="0" smtClean="0"/>
              <a:t>101 d'entre eux comptent moins de 10 employés dans leurs services de mise en caisse.</a:t>
            </a:r>
          </a:p>
          <a:p>
            <a:pPr marL="347472" indent="-347472">
              <a:spcBef>
                <a:spcPts val="432"/>
              </a:spcBef>
              <a:spcAft>
                <a:spcPts val="0"/>
              </a:spcAft>
              <a:buClr>
                <a:schemeClr val="tx1"/>
              </a:buClr>
              <a:buFont typeface="Arial"/>
              <a:buChar char="•"/>
              <a:defRPr/>
            </a:pPr>
            <a:r>
              <a:rPr lang="fr-CA" sz="1600" dirty="0" smtClean="0"/>
              <a:t>3% de roulement de personnel  </a:t>
            </a:r>
          </a:p>
          <a:p>
            <a:pPr marL="347472" indent="-347472">
              <a:spcBef>
                <a:spcPts val="432"/>
              </a:spcBef>
              <a:spcAft>
                <a:spcPts val="0"/>
              </a:spcAft>
              <a:buClr>
                <a:schemeClr val="tx1"/>
              </a:buClr>
              <a:buFont typeface="Arial"/>
              <a:buChar char="•"/>
              <a:defRPr/>
            </a:pPr>
            <a:r>
              <a:rPr lang="fr-CA" sz="1600" dirty="0" smtClean="0"/>
              <a:t>29 établissements utilisent du bois  provenant d'une zone réglementée</a:t>
            </a:r>
            <a:endParaRPr lang="fr-CA" sz="1600" dirty="0"/>
          </a:p>
        </p:txBody>
      </p:sp>
      <p:pic>
        <p:nvPicPr>
          <p:cNvPr id="15369" name="Picture 1"/>
          <p:cNvPicPr>
            <a:picLocks noChangeAspect="1"/>
          </p:cNvPicPr>
          <p:nvPr/>
        </p:nvPicPr>
        <p:blipFill>
          <a:blip r:embed="rId3"/>
          <a:srcRect/>
          <a:stretch>
            <a:fillRect/>
          </a:stretch>
        </p:blipFill>
        <p:spPr bwMode="auto">
          <a:xfrm>
            <a:off x="0" y="6172200"/>
            <a:ext cx="1050925" cy="609600"/>
          </a:xfrm>
          <a:prstGeom prst="rect">
            <a:avLst/>
          </a:prstGeom>
          <a:noFill/>
          <a:ln w="9525">
            <a:noFill/>
            <a:miter lim="800000"/>
            <a:headEnd/>
            <a:tailEnd/>
          </a:ln>
        </p:spPr>
      </p:pic>
      <p:graphicFrame>
        <p:nvGraphicFramePr>
          <p:cNvPr id="15365" name="Chart 6"/>
          <p:cNvGraphicFramePr>
            <a:graphicFrameLocks/>
          </p:cNvGraphicFramePr>
          <p:nvPr/>
        </p:nvGraphicFramePr>
        <p:xfrm>
          <a:off x="4597400" y="1320800"/>
          <a:ext cx="4089400" cy="2460625"/>
        </p:xfrm>
        <a:graphic>
          <a:graphicData uri="http://schemas.openxmlformats.org/presentationml/2006/ole">
            <mc:AlternateContent xmlns:mc="http://schemas.openxmlformats.org/markup-compatibility/2006">
              <mc:Choice xmlns:v="urn:schemas-microsoft-com:vml" Requires="v">
                <p:oleObj spid="_x0000_s15367" name="Worksheet" r:id="rId4" imgW="4038600" imgH="2457450" progId="Excel.Sheet.8">
                  <p:embed/>
                </p:oleObj>
              </mc:Choice>
              <mc:Fallback>
                <p:oleObj name="Worksheet" r:id="rId4" imgW="4038600" imgH="2457450" progId="Excel.Shee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7400" y="1320800"/>
                        <a:ext cx="4089400" cy="246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6" name="Chart 7"/>
          <p:cNvGraphicFramePr>
            <a:graphicFrameLocks/>
          </p:cNvGraphicFramePr>
          <p:nvPr/>
        </p:nvGraphicFramePr>
        <p:xfrm>
          <a:off x="4597400" y="3911600"/>
          <a:ext cx="4089400" cy="2184400"/>
        </p:xfrm>
        <a:graphic>
          <a:graphicData uri="http://schemas.openxmlformats.org/presentationml/2006/ole">
            <mc:AlternateContent xmlns:mc="http://schemas.openxmlformats.org/markup-compatibility/2006">
              <mc:Choice xmlns:v="urn:schemas-microsoft-com:vml" Requires="v">
                <p:oleObj spid="_x0000_s15368" name="Worksheet" r:id="rId6" imgW="4638743" imgH="2495460" progId="Excel.Sheet.8">
                  <p:embed/>
                </p:oleObj>
              </mc:Choice>
              <mc:Fallback>
                <p:oleObj name="Worksheet" r:id="rId6" imgW="4638743" imgH="2495460" progId="Excel.Sheet.8">
                  <p:embed/>
                  <p:pic>
                    <p:nvPicPr>
                      <p:cNvPr id="0" name="Chart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7400" y="3911600"/>
                        <a:ext cx="4089400" cy="218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74726422-CBD4-4F94-A752-D12DE4D6530D}" type="slidenum">
              <a:rPr lang="fr-CA" smtClean="0">
                <a:latin typeface="Arial"/>
              </a:rPr>
              <a:pPr>
                <a:defRPr/>
              </a:pPr>
              <a:t>3</a:t>
            </a:fld>
            <a:endParaRPr lang="fr-CA">
              <a:latin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itle 1"/>
          <p:cNvSpPr>
            <a:spLocks noGrp="1"/>
          </p:cNvSpPr>
          <p:nvPr>
            <p:ph type="title"/>
          </p:nvPr>
        </p:nvSpPr>
        <p:spPr>
          <a:xfrm>
            <a:off x="152400" y="0"/>
            <a:ext cx="8763000" cy="1143000"/>
          </a:xfrm>
        </p:spPr>
        <p:txBody>
          <a:bodyPr/>
          <a:lstStyle/>
          <a:p>
            <a:r>
              <a:rPr lang="fr-CA" sz="4000" smtClean="0"/>
              <a:t>Facteur de risque: Traitement à la chaleur </a:t>
            </a:r>
          </a:p>
        </p:txBody>
      </p:sp>
      <p:pic>
        <p:nvPicPr>
          <p:cNvPr id="16391" name="Picture 1"/>
          <p:cNvPicPr>
            <a:picLocks noChangeAspect="1"/>
          </p:cNvPicPr>
          <p:nvPr/>
        </p:nvPicPr>
        <p:blipFill>
          <a:blip r:embed="rId3"/>
          <a:srcRect/>
          <a:stretch>
            <a:fillRect/>
          </a:stretch>
        </p:blipFill>
        <p:spPr bwMode="auto">
          <a:xfrm>
            <a:off x="0" y="6172200"/>
            <a:ext cx="1050925" cy="609600"/>
          </a:xfrm>
          <a:prstGeom prst="rect">
            <a:avLst/>
          </a:prstGeom>
          <a:noFill/>
          <a:ln w="9525">
            <a:noFill/>
            <a:miter lim="800000"/>
            <a:headEnd/>
            <a:tailEnd/>
          </a:ln>
        </p:spPr>
      </p:pic>
      <p:graphicFrame>
        <p:nvGraphicFramePr>
          <p:cNvPr id="16389" name="Chart 4"/>
          <p:cNvGraphicFramePr>
            <a:graphicFrameLocks/>
          </p:cNvGraphicFramePr>
          <p:nvPr/>
        </p:nvGraphicFramePr>
        <p:xfrm>
          <a:off x="4724400" y="1295400"/>
          <a:ext cx="3962400" cy="3032125"/>
        </p:xfrm>
        <a:graphic>
          <a:graphicData uri="http://schemas.openxmlformats.org/presentationml/2006/ole">
            <mc:AlternateContent xmlns:mc="http://schemas.openxmlformats.org/markup-compatibility/2006">
              <mc:Choice xmlns:v="urn:schemas-microsoft-com:vml" Requires="v">
                <p:oleObj spid="_x0000_s16390" name="Worksheet" r:id="rId4" imgW="3429000" imgH="3028950" progId="Excel.Sheet.8">
                  <p:embed/>
                </p:oleObj>
              </mc:Choice>
              <mc:Fallback>
                <p:oleObj name="Worksheet" r:id="rId4" imgW="3429000" imgH="3028950" progId="Excel.Shee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295400"/>
                        <a:ext cx="3962400" cy="303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E7554B13-5473-4775-ADC5-14FDC79CF221}" type="slidenum">
              <a:rPr lang="fr-CA" smtClean="0">
                <a:latin typeface="Arial"/>
              </a:rPr>
              <a:pPr>
                <a:defRPr/>
              </a:pPr>
              <a:t>4</a:t>
            </a:fld>
            <a:endParaRPr lang="fr-CA" dirty="0">
              <a:latin typeface="Arial"/>
            </a:endParaRPr>
          </a:p>
        </p:txBody>
      </p:sp>
      <p:sp>
        <p:nvSpPr>
          <p:cNvPr id="16387" name="TextBox 2"/>
          <p:cNvSpPr txBox="1">
            <a:spLocks noChangeArrowheads="1"/>
          </p:cNvSpPr>
          <p:nvPr/>
        </p:nvSpPr>
        <p:spPr bwMode="auto">
          <a:xfrm>
            <a:off x="228600" y="1066800"/>
            <a:ext cx="4343400" cy="4832350"/>
          </a:xfrm>
          <a:prstGeom prst="rect">
            <a:avLst/>
          </a:prstGeom>
          <a:noFill/>
          <a:ln>
            <a:noFill/>
          </a:ln>
          <a:extLst/>
        </p:spPr>
        <p:txBody>
          <a:bodyPr>
            <a:spAutoFit/>
          </a:bodyPr>
          <a:lstStyle>
            <a:lvl1pPr marL="342900" indent="-342900"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algn="ctr" eaLnBrk="0" fontAlgn="base" hangingPunct="0">
              <a:spcBef>
                <a:spcPct val="0"/>
              </a:spcBef>
              <a:spcAft>
                <a:spcPct val="0"/>
              </a:spcAft>
              <a:defRPr sz="1900">
                <a:solidFill>
                  <a:schemeClr val="tx1"/>
                </a:solidFill>
                <a:latin typeface="Arial" charset="0"/>
              </a:defRPr>
            </a:lvl6pPr>
            <a:lvl7pPr marL="2971800" indent="-228600" algn="ctr" eaLnBrk="0" fontAlgn="base" hangingPunct="0">
              <a:spcBef>
                <a:spcPct val="0"/>
              </a:spcBef>
              <a:spcAft>
                <a:spcPct val="0"/>
              </a:spcAft>
              <a:defRPr sz="1900">
                <a:solidFill>
                  <a:schemeClr val="tx1"/>
                </a:solidFill>
                <a:latin typeface="Arial" charset="0"/>
              </a:defRPr>
            </a:lvl7pPr>
            <a:lvl8pPr marL="3429000" indent="-228600" algn="ctr" eaLnBrk="0" fontAlgn="base" hangingPunct="0">
              <a:spcBef>
                <a:spcPct val="0"/>
              </a:spcBef>
              <a:spcAft>
                <a:spcPct val="0"/>
              </a:spcAft>
              <a:defRPr sz="1900">
                <a:solidFill>
                  <a:schemeClr val="tx1"/>
                </a:solidFill>
                <a:latin typeface="Arial" charset="0"/>
              </a:defRPr>
            </a:lvl8pPr>
            <a:lvl9pPr marL="3886200" indent="-228600" algn="ctr" eaLnBrk="0" fontAlgn="base" hangingPunct="0">
              <a:spcBef>
                <a:spcPct val="0"/>
              </a:spcBef>
              <a:spcAft>
                <a:spcPct val="0"/>
              </a:spcAft>
              <a:defRPr sz="1900">
                <a:solidFill>
                  <a:schemeClr val="tx1"/>
                </a:solidFill>
                <a:latin typeface="Arial" charset="0"/>
              </a:defRPr>
            </a:lvl9pPr>
          </a:lstStyle>
          <a:p>
            <a:pPr marL="0" indent="0">
              <a:defRPr/>
            </a:pPr>
            <a:r>
              <a:rPr lang="fr-CA" sz="1800" u="sng" dirty="0" smtClean="0">
                <a:latin typeface="Cambria"/>
              </a:rPr>
              <a:t>Analyse des établissements de séchage inscrits au </a:t>
            </a:r>
            <a:r>
              <a:rPr lang="fr-CA" sz="1800" u="sng" dirty="0" err="1" smtClean="0">
                <a:latin typeface="Cambria"/>
              </a:rPr>
              <a:t>PCCMEB</a:t>
            </a:r>
            <a:r>
              <a:rPr lang="fr-CA" sz="1800" u="sng" dirty="0" smtClean="0">
                <a:latin typeface="Cambria"/>
              </a:rPr>
              <a:t> </a:t>
            </a:r>
          </a:p>
          <a:p>
            <a:pPr>
              <a:buFont typeface="Arial"/>
              <a:buChar char="•"/>
              <a:defRPr/>
            </a:pPr>
            <a:r>
              <a:rPr lang="fr-CA" sz="1700" dirty="0" smtClean="0">
                <a:latin typeface="Cambria"/>
              </a:rPr>
              <a:t>Seulement 22 des 474 établissements enregistrés traitent leur bois à la chaleur.</a:t>
            </a:r>
          </a:p>
          <a:p>
            <a:pPr lvl="1">
              <a:buFont typeface="Arial"/>
              <a:buChar char="•"/>
              <a:defRPr/>
            </a:pPr>
            <a:r>
              <a:rPr lang="fr-CA" sz="1700" dirty="0" smtClean="0">
                <a:latin typeface="Cambria"/>
              </a:rPr>
              <a:t>3 établissements sont en voie d'ajouter un séchoir à leurs opérations</a:t>
            </a:r>
          </a:p>
          <a:p>
            <a:pPr lvl="1">
              <a:buFont typeface="Arial"/>
              <a:buChar char="•"/>
              <a:defRPr/>
            </a:pPr>
            <a:r>
              <a:rPr lang="fr-CA" sz="1700" dirty="0" smtClean="0">
                <a:latin typeface="Cambria"/>
              </a:rPr>
              <a:t>5 établissements ne traitent que les matériaux d'emballage à la chaleur</a:t>
            </a:r>
          </a:p>
          <a:p>
            <a:pPr lvl="1">
              <a:buFont typeface="Arial"/>
              <a:buChar char="•"/>
              <a:defRPr/>
            </a:pPr>
            <a:r>
              <a:rPr lang="fr-CA" sz="1700" dirty="0" smtClean="0">
                <a:latin typeface="Cambria"/>
              </a:rPr>
              <a:t>3 établissements ne traitent que le bois à la chaleur</a:t>
            </a:r>
          </a:p>
          <a:p>
            <a:pPr lvl="1">
              <a:buFont typeface="Arial"/>
              <a:buChar char="•"/>
              <a:defRPr/>
            </a:pPr>
            <a:r>
              <a:rPr lang="fr-CA" sz="1700" dirty="0" smtClean="0">
                <a:latin typeface="Cambria"/>
              </a:rPr>
              <a:t>14 établissements traitent à la fois le bois et les matériaux d'emballage</a:t>
            </a:r>
          </a:p>
          <a:p>
            <a:pPr>
              <a:buFont typeface="Arial"/>
              <a:buChar char="•"/>
              <a:defRPr/>
            </a:pPr>
            <a:r>
              <a:rPr lang="fr-CA" sz="1700" dirty="0" smtClean="0">
                <a:latin typeface="Cambria"/>
              </a:rPr>
              <a:t>Le volume total de chargements de séchoir pour les 12 établissements qui ont fourni l'information est de 7 824 267 pieds-planche, soit 652 022 pieds-planche par établissement en moyenne</a:t>
            </a:r>
            <a:r>
              <a:rPr lang="fr-CA" sz="1600" dirty="0" smtClean="0">
                <a:latin typeface="Cambria"/>
              </a:rPr>
              <a:t>. </a:t>
            </a:r>
            <a:endParaRPr lang="fr-CA" sz="1600" dirty="0">
              <a:latin typeface="Cambri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itle 3"/>
          <p:cNvSpPr>
            <a:spLocks noGrp="1"/>
          </p:cNvSpPr>
          <p:nvPr>
            <p:ph type="title"/>
          </p:nvPr>
        </p:nvSpPr>
        <p:spPr>
          <a:xfrm>
            <a:off x="457200" y="0"/>
            <a:ext cx="8229600" cy="1143000"/>
          </a:xfrm>
        </p:spPr>
        <p:txBody>
          <a:bodyPr/>
          <a:lstStyle/>
          <a:p>
            <a:r>
              <a:rPr lang="fr-CA" sz="4000" smtClean="0"/>
              <a:t>Facteur de risque: Recyclage</a:t>
            </a:r>
          </a:p>
        </p:txBody>
      </p:sp>
      <p:sp>
        <p:nvSpPr>
          <p:cNvPr id="17415" name="Content Placeholder 4"/>
          <p:cNvSpPr>
            <a:spLocks noGrp="1"/>
          </p:cNvSpPr>
          <p:nvPr>
            <p:ph sz="half" idx="1"/>
          </p:nvPr>
        </p:nvSpPr>
        <p:spPr>
          <a:xfrm>
            <a:off x="228600" y="1066800"/>
            <a:ext cx="4267200" cy="4724400"/>
          </a:xfrm>
        </p:spPr>
        <p:txBody>
          <a:bodyPr/>
          <a:lstStyle/>
          <a:p>
            <a:pPr marL="346075" indent="-346075">
              <a:spcBef>
                <a:spcPts val="438"/>
              </a:spcBef>
              <a:buClr>
                <a:schemeClr val="tx1"/>
              </a:buClr>
            </a:pPr>
            <a:r>
              <a:rPr lang="fr-CA" sz="1800" smtClean="0"/>
              <a:t>Uniquement 23% soit 107 des 464 établissements enregistrés réparent les MEB </a:t>
            </a:r>
          </a:p>
          <a:p>
            <a:pPr marL="346075" indent="-346075">
              <a:spcBef>
                <a:spcPts val="438"/>
              </a:spcBef>
              <a:buClr>
                <a:schemeClr val="tx1"/>
              </a:buClr>
            </a:pPr>
            <a:r>
              <a:rPr lang="fr-CA" sz="1800" smtClean="0"/>
              <a:t>La plupart des établissements ne renouvellent pas la certification des matériaux réparés. Ils réservent des palettes estampillées pour les envois internationaux et utilisent des palettes non estampillées et réparées pour les envois nationaux.</a:t>
            </a:r>
          </a:p>
          <a:p>
            <a:pPr marL="346075" indent="-346075">
              <a:spcBef>
                <a:spcPts val="438"/>
              </a:spcBef>
              <a:buClr>
                <a:schemeClr val="tx1"/>
              </a:buClr>
            </a:pPr>
            <a:r>
              <a:rPr lang="fr-CA" sz="1800" smtClean="0"/>
              <a:t>Seulement 8 établissements informent qu'ils renouvellent la certification des MEB. </a:t>
            </a:r>
          </a:p>
          <a:p>
            <a:pPr marL="346075" indent="-346075">
              <a:spcBef>
                <a:spcPts val="438"/>
              </a:spcBef>
              <a:buClr>
                <a:schemeClr val="tx1"/>
              </a:buClr>
            </a:pPr>
            <a:r>
              <a:rPr lang="fr-CA" sz="1800" smtClean="0"/>
              <a:t>Seulement 6 établissements utilisent du bois traité à la chaleur recyclé pour faire des réparations</a:t>
            </a:r>
          </a:p>
        </p:txBody>
      </p:sp>
      <p:pic>
        <p:nvPicPr>
          <p:cNvPr id="17416" name="Picture 1"/>
          <p:cNvPicPr>
            <a:picLocks noChangeAspect="1"/>
          </p:cNvPicPr>
          <p:nvPr/>
        </p:nvPicPr>
        <p:blipFill>
          <a:blip r:embed="rId3"/>
          <a:srcRect/>
          <a:stretch>
            <a:fillRect/>
          </a:stretch>
        </p:blipFill>
        <p:spPr bwMode="auto">
          <a:xfrm>
            <a:off x="0" y="6172200"/>
            <a:ext cx="1050925" cy="609600"/>
          </a:xfrm>
          <a:prstGeom prst="rect">
            <a:avLst/>
          </a:prstGeom>
          <a:noFill/>
          <a:ln w="9525">
            <a:noFill/>
            <a:miter lim="800000"/>
            <a:headEnd/>
            <a:tailEnd/>
          </a:ln>
        </p:spPr>
      </p:pic>
      <p:graphicFrame>
        <p:nvGraphicFramePr>
          <p:cNvPr id="17413" name="Chart 5"/>
          <p:cNvGraphicFramePr>
            <a:graphicFrameLocks/>
          </p:cNvGraphicFramePr>
          <p:nvPr/>
        </p:nvGraphicFramePr>
        <p:xfrm>
          <a:off x="4445000" y="1625600"/>
          <a:ext cx="4035425" cy="2460625"/>
        </p:xfrm>
        <a:graphic>
          <a:graphicData uri="http://schemas.openxmlformats.org/presentationml/2006/ole">
            <mc:AlternateContent xmlns:mc="http://schemas.openxmlformats.org/markup-compatibility/2006">
              <mc:Choice xmlns:v="urn:schemas-microsoft-com:vml" Requires="v">
                <p:oleObj spid="_x0000_s17414" name="Worksheet" r:id="rId4" imgW="4038600" imgH="2457450" progId="Excel.Sheet.8">
                  <p:embed/>
                </p:oleObj>
              </mc:Choice>
              <mc:Fallback>
                <p:oleObj name="Worksheet" r:id="rId4" imgW="4038600" imgH="2457450" progId="Excel.Shee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0" y="1625600"/>
                        <a:ext cx="4035425" cy="246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36A343A5-DE05-4928-82C2-0D6F38B6DB6D}" type="slidenum">
              <a:rPr lang="fr-CA" smtClean="0">
                <a:latin typeface="Arial"/>
              </a:rPr>
              <a:pPr>
                <a:defRPr/>
              </a:pPr>
              <a:t>5</a:t>
            </a:fld>
            <a:endParaRPr lang="fr-CA">
              <a:latin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8" name="Title 3"/>
          <p:cNvSpPr>
            <a:spLocks noGrp="1"/>
          </p:cNvSpPr>
          <p:nvPr>
            <p:ph type="title"/>
          </p:nvPr>
        </p:nvSpPr>
        <p:spPr>
          <a:xfrm>
            <a:off x="457200" y="0"/>
            <a:ext cx="8229600" cy="1143000"/>
          </a:xfrm>
        </p:spPr>
        <p:txBody>
          <a:bodyPr/>
          <a:lstStyle/>
          <a:p>
            <a:r>
              <a:rPr lang="fr-CA" sz="4000" smtClean="0"/>
              <a:t>Facteur de risque: Séparation du bois</a:t>
            </a:r>
          </a:p>
        </p:txBody>
      </p:sp>
      <p:sp>
        <p:nvSpPr>
          <p:cNvPr id="18435" name="Content Placeholder 4"/>
          <p:cNvSpPr>
            <a:spLocks noGrp="1"/>
          </p:cNvSpPr>
          <p:nvPr>
            <p:ph sz="half" idx="1"/>
          </p:nvPr>
        </p:nvSpPr>
        <p:spPr>
          <a:xfrm>
            <a:off x="228600" y="1066800"/>
            <a:ext cx="3962400" cy="4724400"/>
          </a:xfrm>
        </p:spPr>
        <p:txBody>
          <a:bodyPr/>
          <a:lstStyle/>
          <a:p>
            <a:pPr marL="347472" indent="-347472">
              <a:spcBef>
                <a:spcPts val="432"/>
              </a:spcBef>
              <a:spcAft>
                <a:spcPts val="0"/>
              </a:spcAft>
              <a:buClr>
                <a:schemeClr val="tx1"/>
              </a:buClr>
              <a:buFont typeface="Arial"/>
              <a:buChar char="•"/>
              <a:defRPr/>
            </a:pPr>
            <a:r>
              <a:rPr lang="fr-CA" sz="1600" dirty="0" smtClean="0"/>
              <a:t>Entre janvier et mai 2013, les achats de bois ont atteint 94 millions de pieds-planche pour le bois traité à la chaleur et 23 millions de pieds-planche pour le bois non traité </a:t>
            </a:r>
          </a:p>
          <a:p>
            <a:pPr marL="347472" indent="-347472">
              <a:spcBef>
                <a:spcPts val="432"/>
              </a:spcBef>
              <a:spcAft>
                <a:spcPts val="0"/>
              </a:spcAft>
              <a:buClr>
                <a:schemeClr val="tx1"/>
              </a:buClr>
              <a:buFont typeface="Arial"/>
              <a:buChar char="•"/>
              <a:defRPr/>
            </a:pPr>
            <a:r>
              <a:rPr lang="fr-CA" sz="1600" dirty="0" smtClean="0"/>
              <a:t>Sur 12 mois, ceci représente des achats de 225 millions de pieds-planche de bois traité et 55 millions de pieds-planche de bois non traité, selon les informations fournies par 75% des établissements enregistrés</a:t>
            </a:r>
          </a:p>
          <a:p>
            <a:pPr marL="347472" indent="-347472">
              <a:spcBef>
                <a:spcPts val="432"/>
              </a:spcBef>
              <a:spcAft>
                <a:spcPts val="0"/>
              </a:spcAft>
              <a:buClr>
                <a:schemeClr val="tx1"/>
              </a:buClr>
              <a:buFont typeface="Arial"/>
              <a:buChar char="•"/>
              <a:defRPr/>
            </a:pPr>
            <a:r>
              <a:rPr lang="fr-CA" sz="1600" dirty="0" smtClean="0"/>
              <a:t>28 établissement ont acheté du bois non traité à la chaleur (dont 5 sont des séchoirs et 16 n'ont pas acheté du bois pendant la période sondée)</a:t>
            </a:r>
          </a:p>
          <a:p>
            <a:pPr marL="347472" indent="-347472">
              <a:spcBef>
                <a:spcPts val="432"/>
              </a:spcBef>
              <a:spcAft>
                <a:spcPts val="0"/>
              </a:spcAft>
              <a:buClr>
                <a:schemeClr val="tx1"/>
              </a:buClr>
              <a:buFont typeface="Arial"/>
              <a:buChar char="•"/>
              <a:defRPr/>
            </a:pPr>
            <a:r>
              <a:rPr lang="fr-CA" sz="1600" dirty="0" smtClean="0"/>
              <a:t>81%, c'est-à dire 290 des 358 établissements répondants ont informé qu'ils avaient acheté moins de 250 000 pieds-planche de bois traité pendant les cinq mois derniers.</a:t>
            </a:r>
          </a:p>
          <a:p>
            <a:pPr marL="0" indent="0">
              <a:spcBef>
                <a:spcPts val="384"/>
              </a:spcBef>
              <a:spcAft>
                <a:spcPts val="0"/>
              </a:spcAft>
              <a:buFont typeface="Arial" charset="0"/>
              <a:buNone/>
              <a:defRPr/>
            </a:pPr>
            <a:endParaRPr lang="fr-CA" sz="1600" dirty="0" smtClean="0"/>
          </a:p>
        </p:txBody>
      </p:sp>
      <p:pic>
        <p:nvPicPr>
          <p:cNvPr id="18460" name="Picture 1"/>
          <p:cNvPicPr>
            <a:picLocks noChangeAspect="1"/>
          </p:cNvPicPr>
          <p:nvPr/>
        </p:nvPicPr>
        <p:blipFill>
          <a:blip r:embed="rId3"/>
          <a:srcRect/>
          <a:stretch>
            <a:fillRect/>
          </a:stretch>
        </p:blipFill>
        <p:spPr bwMode="auto">
          <a:xfrm>
            <a:off x="0" y="6172200"/>
            <a:ext cx="1050925" cy="609600"/>
          </a:xfrm>
          <a:prstGeom prst="rect">
            <a:avLst/>
          </a:prstGeom>
          <a:noFill/>
          <a:ln w="9525">
            <a:noFill/>
            <a:miter lim="800000"/>
            <a:headEnd/>
            <a:tailEnd/>
          </a:ln>
        </p:spPr>
      </p:pic>
      <p:graphicFrame>
        <p:nvGraphicFramePr>
          <p:cNvPr id="3" name="Table 2"/>
          <p:cNvGraphicFramePr>
            <a:graphicFrameLocks noGrp="1"/>
          </p:cNvGraphicFramePr>
          <p:nvPr/>
        </p:nvGraphicFramePr>
        <p:xfrm>
          <a:off x="4724400" y="1524000"/>
          <a:ext cx="3733800" cy="2016595"/>
        </p:xfrm>
        <a:graphic>
          <a:graphicData uri="http://schemas.openxmlformats.org/drawingml/2006/table">
            <a:tbl>
              <a:tblPr firstRow="1" bandRow="1">
                <a:tableStyleId>{F5AB1C69-6EDB-4FF4-983F-18BD219EF322}</a:tableStyleId>
              </a:tblPr>
              <a:tblGrid>
                <a:gridCol w="1371600"/>
                <a:gridCol w="1066800"/>
                <a:gridCol w="1295400"/>
              </a:tblGrid>
              <a:tr h="302702">
                <a:tc gridSpan="3">
                  <a:txBody>
                    <a:bodyPr/>
                    <a:lstStyle/>
                    <a:p>
                      <a:pPr marL="0" algn="l" defTabSz="914400">
                        <a:buNone/>
                      </a:pPr>
                      <a:r>
                        <a:rPr lang="fr-CA" sz="1200" b="1" i="0" noProof="0" dirty="0" smtClean="0">
                          <a:solidFill>
                            <a:schemeClr val="lt1"/>
                          </a:solidFill>
                          <a:latin typeface="Cambria"/>
                          <a:ea typeface="+mn-ea"/>
                          <a:cs typeface="+mn-cs"/>
                        </a:rPr>
                        <a:t>Achats de bois des établissements enregistrés</a:t>
                      </a:r>
                      <a:r>
                        <a:rPr lang="fr-CA" sz="1200" b="1" i="0" baseline="0" noProof="0" dirty="0" smtClean="0">
                          <a:solidFill>
                            <a:schemeClr val="lt1"/>
                          </a:solidFill>
                          <a:latin typeface="Cambria"/>
                          <a:ea typeface="+mn-ea"/>
                          <a:cs typeface="+mn-cs"/>
                        </a:rPr>
                        <a:t> (millions de pieds-planche)</a:t>
                      </a:r>
                      <a:endParaRPr lang="fr-CA" sz="1200" b="1" i="0" baseline="0" noProof="0" dirty="0">
                        <a:solidFill>
                          <a:schemeClr val="lt1"/>
                        </a:solidFill>
                        <a:latin typeface="Cambria"/>
                        <a:ea typeface="+mn-ea"/>
                        <a:cs typeface="+mn-cs"/>
                      </a:endParaRPr>
                    </a:p>
                  </a:txBody>
                  <a:tcPr marT="45699" marB="45699"/>
                </a:tc>
                <a:tc hMerge="1">
                  <a:txBody>
                    <a:bodyPr/>
                    <a:lstStyle/>
                    <a:p>
                      <a:endParaRPr lang="en-CA"/>
                    </a:p>
                  </a:txBody>
                  <a:tcPr/>
                </a:tc>
                <a:tc hMerge="1">
                  <a:txBody>
                    <a:bodyPr/>
                    <a:lstStyle/>
                    <a:p>
                      <a:endParaRPr lang="en-CA" dirty="0"/>
                    </a:p>
                  </a:txBody>
                  <a:tcPr/>
                </a:tc>
              </a:tr>
              <a:tr h="457158">
                <a:tc>
                  <a:txBody>
                    <a:bodyPr/>
                    <a:lstStyle/>
                    <a:p>
                      <a:pPr marL="0" algn="l" defTabSz="914400">
                        <a:buNone/>
                      </a:pPr>
                      <a:r>
                        <a:rPr lang="fr-CA" sz="1200" b="0" i="0" noProof="0" smtClean="0">
                          <a:solidFill>
                            <a:schemeClr val="dk1"/>
                          </a:solidFill>
                          <a:latin typeface="Cambria"/>
                          <a:ea typeface="+mn-ea"/>
                          <a:cs typeface="+mn-cs"/>
                        </a:rPr>
                        <a:t>Période</a:t>
                      </a:r>
                      <a:endParaRPr lang="fr-CA" sz="1200" b="0" i="0" noProof="0">
                        <a:solidFill>
                          <a:schemeClr val="dk1"/>
                        </a:solidFill>
                        <a:latin typeface="Cambria"/>
                        <a:ea typeface="+mn-ea"/>
                        <a:cs typeface="+mn-cs"/>
                      </a:endParaRPr>
                    </a:p>
                  </a:txBody>
                  <a:tcPr marT="45699" marB="45699"/>
                </a:tc>
                <a:tc>
                  <a:txBody>
                    <a:bodyPr/>
                    <a:lstStyle/>
                    <a:p>
                      <a:pPr marL="0" algn="l" defTabSz="914400">
                        <a:buNone/>
                      </a:pPr>
                      <a:r>
                        <a:rPr lang="fr-CA" sz="1200" b="0" i="0" noProof="0" smtClean="0">
                          <a:solidFill>
                            <a:schemeClr val="dk1"/>
                          </a:solidFill>
                          <a:latin typeface="Cambria"/>
                          <a:ea typeface="+mn-ea"/>
                          <a:cs typeface="+mn-cs"/>
                        </a:rPr>
                        <a:t>Traité à la chaleur</a:t>
                      </a:r>
                      <a:endParaRPr lang="fr-CA" sz="1200" b="0" i="0" noProof="0">
                        <a:solidFill>
                          <a:schemeClr val="dk1"/>
                        </a:solidFill>
                        <a:latin typeface="Cambria"/>
                        <a:ea typeface="+mn-ea"/>
                        <a:cs typeface="+mn-cs"/>
                      </a:endParaRPr>
                    </a:p>
                  </a:txBody>
                  <a:tcPr marT="45699" marB="45699"/>
                </a:tc>
                <a:tc>
                  <a:txBody>
                    <a:bodyPr/>
                    <a:lstStyle/>
                    <a:p>
                      <a:pPr marL="0" algn="l" defTabSz="914400">
                        <a:buNone/>
                      </a:pPr>
                      <a:r>
                        <a:rPr lang="fr-CA" sz="1200" b="0" i="0" noProof="0" smtClean="0">
                          <a:solidFill>
                            <a:schemeClr val="dk1"/>
                          </a:solidFill>
                          <a:latin typeface="Cambria"/>
                          <a:ea typeface="+mn-ea"/>
                          <a:cs typeface="+mn-cs"/>
                        </a:rPr>
                        <a:t>Non traité</a:t>
                      </a:r>
                      <a:r>
                        <a:rPr lang="fr-CA" sz="1200" b="0" i="0" baseline="0" noProof="0" smtClean="0">
                          <a:solidFill>
                            <a:schemeClr val="dk1"/>
                          </a:solidFill>
                          <a:latin typeface="Cambria"/>
                          <a:ea typeface="+mn-ea"/>
                          <a:cs typeface="+mn-cs"/>
                        </a:rPr>
                        <a:t> à la chaleur</a:t>
                      </a:r>
                      <a:endParaRPr lang="fr-CA" sz="1200" b="0" i="0" baseline="0" noProof="0">
                        <a:solidFill>
                          <a:schemeClr val="dk1"/>
                        </a:solidFill>
                        <a:latin typeface="Cambria"/>
                        <a:ea typeface="+mn-ea"/>
                        <a:cs typeface="+mn-cs"/>
                      </a:endParaRPr>
                    </a:p>
                  </a:txBody>
                  <a:tcPr marT="45699" marB="45699"/>
                </a:tc>
              </a:tr>
              <a:tr h="457158">
                <a:tc>
                  <a:txBody>
                    <a:bodyPr/>
                    <a:lstStyle/>
                    <a:p>
                      <a:pPr marL="0" algn="l" defTabSz="914400">
                        <a:buNone/>
                      </a:pPr>
                      <a:r>
                        <a:rPr lang="fr-CA" sz="1200" b="0" i="0" noProof="0" dirty="0" smtClean="0">
                          <a:solidFill>
                            <a:schemeClr val="dk1"/>
                          </a:solidFill>
                          <a:latin typeface="Cambria"/>
                          <a:ea typeface="+mn-ea"/>
                          <a:cs typeface="+mn-cs"/>
                        </a:rPr>
                        <a:t>Janvier-mai (5</a:t>
                      </a:r>
                      <a:r>
                        <a:rPr lang="fr-CA" sz="1200" b="0" i="0" baseline="0" noProof="0" dirty="0" smtClean="0">
                          <a:solidFill>
                            <a:schemeClr val="dk1"/>
                          </a:solidFill>
                          <a:latin typeface="Cambria"/>
                          <a:ea typeface="+mn-ea"/>
                          <a:cs typeface="+mn-cs"/>
                        </a:rPr>
                        <a:t> mois réels)</a:t>
                      </a:r>
                      <a:endParaRPr lang="fr-CA" sz="1200" b="0" i="0" baseline="0" noProof="0" dirty="0">
                        <a:solidFill>
                          <a:schemeClr val="dk1"/>
                        </a:solidFill>
                        <a:latin typeface="Cambria"/>
                        <a:ea typeface="+mn-ea"/>
                        <a:cs typeface="+mn-cs"/>
                      </a:endParaRPr>
                    </a:p>
                  </a:txBody>
                  <a:tcPr marT="45699" marB="45699"/>
                </a:tc>
                <a:tc>
                  <a:txBody>
                    <a:bodyPr/>
                    <a:lstStyle/>
                    <a:p>
                      <a:pPr marL="0" algn="l" defTabSz="914400">
                        <a:buNone/>
                      </a:pPr>
                      <a:r>
                        <a:rPr lang="fr-CA" sz="1200" b="0" i="0" noProof="0" smtClean="0">
                          <a:solidFill>
                            <a:schemeClr val="dk1"/>
                          </a:solidFill>
                          <a:latin typeface="Cambria"/>
                          <a:ea typeface="+mn-ea"/>
                          <a:cs typeface="+mn-cs"/>
                        </a:rPr>
                        <a:t>94</a:t>
                      </a:r>
                      <a:endParaRPr lang="fr-CA" sz="1200" b="0" i="0" noProof="0">
                        <a:solidFill>
                          <a:schemeClr val="dk1"/>
                        </a:solidFill>
                        <a:latin typeface="Cambria"/>
                        <a:ea typeface="+mn-ea"/>
                        <a:cs typeface="+mn-cs"/>
                      </a:endParaRPr>
                    </a:p>
                  </a:txBody>
                  <a:tcPr marT="45699" marB="45699"/>
                </a:tc>
                <a:tc>
                  <a:txBody>
                    <a:bodyPr/>
                    <a:lstStyle/>
                    <a:p>
                      <a:pPr marL="0" algn="l" defTabSz="914400">
                        <a:buNone/>
                      </a:pPr>
                      <a:r>
                        <a:rPr lang="fr-CA" sz="1200" b="0" i="0" noProof="0" smtClean="0">
                          <a:solidFill>
                            <a:schemeClr val="dk1"/>
                          </a:solidFill>
                          <a:latin typeface="Cambria"/>
                          <a:ea typeface="+mn-ea"/>
                          <a:cs typeface="+mn-cs"/>
                        </a:rPr>
                        <a:t>23</a:t>
                      </a:r>
                      <a:endParaRPr lang="fr-CA" sz="1200" b="0" i="0" noProof="0">
                        <a:solidFill>
                          <a:schemeClr val="dk1"/>
                        </a:solidFill>
                        <a:latin typeface="Cambria"/>
                        <a:ea typeface="+mn-ea"/>
                        <a:cs typeface="+mn-cs"/>
                      </a:endParaRPr>
                    </a:p>
                  </a:txBody>
                  <a:tcPr marT="45699" marB="45699"/>
                </a:tc>
              </a:tr>
              <a:tr h="645121">
                <a:tc>
                  <a:txBody>
                    <a:bodyPr/>
                    <a:lstStyle/>
                    <a:p>
                      <a:pPr marL="0" algn="l" defTabSz="914400">
                        <a:buNone/>
                      </a:pPr>
                      <a:r>
                        <a:rPr lang="fr-CA" sz="1200" b="0" i="0" noProof="0" smtClean="0">
                          <a:solidFill>
                            <a:schemeClr val="dk1"/>
                          </a:solidFill>
                          <a:latin typeface="Cambria"/>
                          <a:ea typeface="+mn-ea"/>
                          <a:cs typeface="+mn-cs"/>
                        </a:rPr>
                        <a:t>Annuel (12 mois estimés)</a:t>
                      </a:r>
                      <a:endParaRPr lang="fr-CA" sz="1200" b="0" i="0" noProof="0">
                        <a:solidFill>
                          <a:schemeClr val="dk1"/>
                        </a:solidFill>
                        <a:latin typeface="Cambria"/>
                        <a:ea typeface="+mn-ea"/>
                        <a:cs typeface="+mn-cs"/>
                      </a:endParaRPr>
                    </a:p>
                  </a:txBody>
                  <a:tcPr marT="45699" marB="45699"/>
                </a:tc>
                <a:tc>
                  <a:txBody>
                    <a:bodyPr/>
                    <a:lstStyle/>
                    <a:p>
                      <a:pPr marL="0" algn="l" defTabSz="914400">
                        <a:buNone/>
                      </a:pPr>
                      <a:r>
                        <a:rPr lang="fr-CA" sz="1200" b="0" i="0" noProof="0" smtClean="0">
                          <a:solidFill>
                            <a:schemeClr val="dk1"/>
                          </a:solidFill>
                          <a:latin typeface="Cambria"/>
                          <a:ea typeface="+mn-ea"/>
                          <a:cs typeface="+mn-cs"/>
                        </a:rPr>
                        <a:t>225</a:t>
                      </a:r>
                      <a:endParaRPr lang="fr-CA" sz="1200" b="0" i="0" noProof="0">
                        <a:solidFill>
                          <a:schemeClr val="dk1"/>
                        </a:solidFill>
                        <a:latin typeface="Cambria"/>
                        <a:ea typeface="+mn-ea"/>
                        <a:cs typeface="+mn-cs"/>
                      </a:endParaRPr>
                    </a:p>
                  </a:txBody>
                  <a:tcPr marT="45699" marB="45699"/>
                </a:tc>
                <a:tc>
                  <a:txBody>
                    <a:bodyPr/>
                    <a:lstStyle/>
                    <a:p>
                      <a:pPr marL="0" algn="l" defTabSz="914400">
                        <a:buNone/>
                      </a:pPr>
                      <a:r>
                        <a:rPr lang="fr-CA" sz="1200" b="0" i="0" noProof="0" dirty="0" smtClean="0">
                          <a:solidFill>
                            <a:schemeClr val="dk1"/>
                          </a:solidFill>
                          <a:latin typeface="Cambria"/>
                          <a:ea typeface="+mn-ea"/>
                          <a:cs typeface="+mn-cs"/>
                        </a:rPr>
                        <a:t>55</a:t>
                      </a:r>
                      <a:endParaRPr lang="fr-CA" sz="1200" b="0" i="0" noProof="0" dirty="0">
                        <a:solidFill>
                          <a:schemeClr val="dk1"/>
                        </a:solidFill>
                        <a:latin typeface="Cambria"/>
                        <a:ea typeface="+mn-ea"/>
                        <a:cs typeface="+mn-cs"/>
                      </a:endParaRPr>
                    </a:p>
                  </a:txBody>
                  <a:tcPr marT="45699" marB="45699"/>
                </a:tc>
              </a:tr>
            </a:tbl>
          </a:graphicData>
        </a:graphic>
      </p:graphicFrame>
      <p:graphicFrame>
        <p:nvGraphicFramePr>
          <p:cNvPr id="18457" name="Chart 6"/>
          <p:cNvGraphicFramePr>
            <a:graphicFrameLocks/>
          </p:cNvGraphicFramePr>
          <p:nvPr/>
        </p:nvGraphicFramePr>
        <p:xfrm>
          <a:off x="4521200" y="3606800"/>
          <a:ext cx="4289425" cy="2876550"/>
        </p:xfrm>
        <a:graphic>
          <a:graphicData uri="http://schemas.openxmlformats.org/presentationml/2006/ole">
            <mc:AlternateContent xmlns:mc="http://schemas.openxmlformats.org/markup-compatibility/2006">
              <mc:Choice xmlns:v="urn:schemas-microsoft-com:vml" Requires="v">
                <p:oleObj spid="_x0000_s18458" name="Worksheet" r:id="rId4" imgW="4286385" imgH="2876640" progId="Excel.Sheet.8">
                  <p:embed/>
                </p:oleObj>
              </mc:Choice>
              <mc:Fallback>
                <p:oleObj name="Worksheet" r:id="rId4" imgW="4286385" imgH="2876640" progId="Excel.Shee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1200" y="3606800"/>
                        <a:ext cx="4289425" cy="287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936570F-AC73-4244-A0E5-2DD4B4CFAC21}" type="slidenum">
              <a:rPr lang="fr-CA" smtClean="0">
                <a:latin typeface="Arial"/>
              </a:rPr>
              <a:pPr>
                <a:defRPr/>
              </a:pPr>
              <a:t>6</a:t>
            </a:fld>
            <a:endParaRPr lang="fr-CA">
              <a:latin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itle 3"/>
          <p:cNvSpPr>
            <a:spLocks noGrp="1"/>
          </p:cNvSpPr>
          <p:nvPr>
            <p:ph type="title"/>
          </p:nvPr>
        </p:nvSpPr>
        <p:spPr>
          <a:xfrm>
            <a:off x="457200" y="0"/>
            <a:ext cx="8229600" cy="1143000"/>
          </a:xfrm>
        </p:spPr>
        <p:txBody>
          <a:bodyPr/>
          <a:lstStyle/>
          <a:p>
            <a:r>
              <a:rPr lang="fr-CA" sz="4000" smtClean="0"/>
              <a:t>Facteur de risque: Séparation du bois</a:t>
            </a:r>
          </a:p>
        </p:txBody>
      </p:sp>
      <p:sp>
        <p:nvSpPr>
          <p:cNvPr id="20483" name="Content Placeholder 4"/>
          <p:cNvSpPr>
            <a:spLocks noGrp="1"/>
          </p:cNvSpPr>
          <p:nvPr>
            <p:ph sz="half" idx="1"/>
          </p:nvPr>
        </p:nvSpPr>
        <p:spPr>
          <a:xfrm>
            <a:off x="228600" y="1066800"/>
            <a:ext cx="4038600" cy="4572000"/>
          </a:xfrm>
        </p:spPr>
        <p:txBody>
          <a:bodyPr/>
          <a:lstStyle/>
          <a:p>
            <a:pPr marL="346075" indent="-346075">
              <a:spcBef>
                <a:spcPts val="438"/>
              </a:spcBef>
              <a:buClr>
                <a:schemeClr val="tx1"/>
              </a:buClr>
            </a:pPr>
            <a:r>
              <a:rPr lang="fr-CA" sz="1600" smtClean="0"/>
              <a:t>76% soit 274 des 358 établissements qui consomment du bois n'ont pas acheté de bois traité pendant les cinq derniers mois</a:t>
            </a:r>
          </a:p>
          <a:p>
            <a:pPr marL="346075" indent="-346075">
              <a:spcBef>
                <a:spcPts val="438"/>
              </a:spcBef>
              <a:buClr>
                <a:schemeClr val="tx1"/>
              </a:buClr>
            </a:pPr>
            <a:r>
              <a:rPr lang="fr-CA" sz="1600" smtClean="0"/>
              <a:t>Les achats de bois non traité à la chaleur représentent 20% de tout le bois acheté pendant les cinq derniers mois</a:t>
            </a:r>
          </a:p>
          <a:p>
            <a:pPr marL="346075" indent="-346075">
              <a:spcBef>
                <a:spcPts val="438"/>
              </a:spcBef>
              <a:buClr>
                <a:schemeClr val="tx1"/>
              </a:buClr>
            </a:pPr>
            <a:r>
              <a:rPr lang="fr-CA" sz="1600" smtClean="0"/>
              <a:t>Le bois non traité à la chaleur se caractérise comme du bois brute ou bois franc, en opposition au bois mou D4S KD qui se trouve dans les cours des établissements enregistrés</a:t>
            </a:r>
          </a:p>
          <a:p>
            <a:pPr marL="346075" indent="-346075">
              <a:spcBef>
                <a:spcPts val="438"/>
              </a:spcBef>
              <a:buFont typeface="Arial" charset="0"/>
              <a:buNone/>
            </a:pPr>
            <a:endParaRPr lang="fr-CA" sz="1600" smtClean="0"/>
          </a:p>
        </p:txBody>
      </p:sp>
      <p:pic>
        <p:nvPicPr>
          <p:cNvPr id="19464" name="Picture 1"/>
          <p:cNvPicPr>
            <a:picLocks noChangeAspect="1"/>
          </p:cNvPicPr>
          <p:nvPr/>
        </p:nvPicPr>
        <p:blipFill>
          <a:blip r:embed="rId3"/>
          <a:srcRect/>
          <a:stretch>
            <a:fillRect/>
          </a:stretch>
        </p:blipFill>
        <p:spPr bwMode="auto">
          <a:xfrm>
            <a:off x="0" y="6172200"/>
            <a:ext cx="1050925" cy="609600"/>
          </a:xfrm>
          <a:prstGeom prst="rect">
            <a:avLst/>
          </a:prstGeom>
          <a:noFill/>
          <a:ln w="9525">
            <a:noFill/>
            <a:miter lim="800000"/>
            <a:headEnd/>
            <a:tailEnd/>
          </a:ln>
        </p:spPr>
      </p:pic>
      <p:graphicFrame>
        <p:nvGraphicFramePr>
          <p:cNvPr id="19461" name="Chart 5"/>
          <p:cNvGraphicFramePr>
            <a:graphicFrameLocks/>
          </p:cNvGraphicFramePr>
          <p:nvPr/>
        </p:nvGraphicFramePr>
        <p:xfrm>
          <a:off x="4597400" y="1701800"/>
          <a:ext cx="4048125" cy="2676525"/>
        </p:xfrm>
        <a:graphic>
          <a:graphicData uri="http://schemas.openxmlformats.org/presentationml/2006/ole">
            <mc:AlternateContent xmlns:mc="http://schemas.openxmlformats.org/markup-compatibility/2006">
              <mc:Choice xmlns:v="urn:schemas-microsoft-com:vml" Requires="v">
                <p:oleObj spid="_x0000_s19462" name="Worksheet" r:id="rId4" imgW="4048057" imgH="2676615" progId="Excel.Sheet.8">
                  <p:embed/>
                </p:oleObj>
              </mc:Choice>
              <mc:Fallback>
                <p:oleObj name="Worksheet" r:id="rId4" imgW="4048057" imgH="2676615" progId="Excel.Shee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7400" y="1701800"/>
                        <a:ext cx="404812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3C9F6D1-6403-499A-A3B6-8E1B1167240E}" type="slidenum">
              <a:rPr lang="fr-CA" smtClean="0">
                <a:latin typeface="Arial"/>
              </a:rPr>
              <a:pPr>
                <a:defRPr/>
              </a:pPr>
              <a:t>7</a:t>
            </a:fld>
            <a:endParaRPr lang="fr-CA">
              <a:latin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143000"/>
          </a:xfrm>
        </p:spPr>
        <p:txBody>
          <a:bodyPr/>
          <a:lstStyle/>
          <a:p>
            <a:r>
              <a:rPr lang="fr-CA" sz="4000" smtClean="0"/>
              <a:t>Facteur de risque: Performance</a:t>
            </a:r>
          </a:p>
        </p:txBody>
      </p:sp>
      <p:sp>
        <p:nvSpPr>
          <p:cNvPr id="27650" name="Content Placeholder 2"/>
          <p:cNvSpPr>
            <a:spLocks noGrp="1"/>
          </p:cNvSpPr>
          <p:nvPr>
            <p:ph sz="half" idx="1"/>
          </p:nvPr>
        </p:nvSpPr>
        <p:spPr>
          <a:xfrm>
            <a:off x="152400" y="1066800"/>
            <a:ext cx="4495800" cy="3733800"/>
          </a:xfrm>
        </p:spPr>
        <p:txBody>
          <a:bodyPr/>
          <a:lstStyle/>
          <a:p>
            <a:pPr marL="346075" indent="-346075">
              <a:spcBef>
                <a:spcPts val="338"/>
              </a:spcBef>
              <a:buClr>
                <a:schemeClr val="tx1"/>
              </a:buClr>
            </a:pPr>
            <a:r>
              <a:rPr lang="fr-CA" sz="1600" smtClean="0"/>
              <a:t>La ligne bleue dans les graphiques ci-joints représentent les clients  transférés quand l'ACMPC a pris en charge le programme. Les sommets des non-conformités représentent le travail qu'il a fallu faire pour convertir les manuels qualité au format actuel afin de répondre aux exigences de la directive D-01-05 et du QSM-02. </a:t>
            </a:r>
          </a:p>
          <a:p>
            <a:pPr marL="346075" indent="-346075">
              <a:spcBef>
                <a:spcPts val="338"/>
              </a:spcBef>
              <a:buClr>
                <a:schemeClr val="tx1"/>
              </a:buClr>
            </a:pPr>
            <a:r>
              <a:rPr lang="fr-CA" sz="1600" smtClean="0"/>
              <a:t>On peut apprécier que les établissements qui par la suite se sont inscrits au programme n'ont pas reçu un nombre important de non-conformités en général, </a:t>
            </a:r>
            <a:r>
              <a:rPr lang="fr-CA" sz="1600" b="1" smtClean="0"/>
              <a:t>ni dans les trois premières années suivantes à leur enregistrement.</a:t>
            </a:r>
          </a:p>
        </p:txBody>
      </p:sp>
      <p:pic>
        <p:nvPicPr>
          <p:cNvPr id="27651" name="Picture 1"/>
          <p:cNvPicPr>
            <a:picLocks noChangeAspect="1"/>
          </p:cNvPicPr>
          <p:nvPr/>
        </p:nvPicPr>
        <p:blipFill>
          <a:blip r:embed="rId2"/>
          <a:srcRect/>
          <a:stretch>
            <a:fillRect/>
          </a:stretch>
        </p:blipFill>
        <p:spPr bwMode="auto">
          <a:xfrm>
            <a:off x="0" y="6172200"/>
            <a:ext cx="1050925" cy="6096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5FE2FAF-BDAB-4C2D-BE24-222C2D8CDEC7}" type="slidenum">
              <a:rPr lang="fr-CA" smtClean="0">
                <a:latin typeface="Arial"/>
              </a:rPr>
              <a:pPr>
                <a:defRPr/>
              </a:pPr>
              <a:t>8</a:t>
            </a:fld>
            <a:endParaRPr lang="fr-CA">
              <a:latin typeface="Arial"/>
            </a:endParaRPr>
          </a:p>
        </p:txBody>
      </p:sp>
      <p:pic>
        <p:nvPicPr>
          <p:cNvPr id="27653" name="Picture 8"/>
          <p:cNvPicPr>
            <a:picLocks noGrp="1" noChangeAspect="1" noChangeArrowheads="1"/>
          </p:cNvPicPr>
          <p:nvPr>
            <p:ph sz="half" idx="2"/>
          </p:nvPr>
        </p:nvPicPr>
        <p:blipFill>
          <a:blip r:embed="rId3"/>
          <a:srcRect/>
          <a:stretch>
            <a:fillRect/>
          </a:stretch>
        </p:blipFill>
        <p:spPr>
          <a:xfrm>
            <a:off x="4724400" y="1600200"/>
            <a:ext cx="4038600" cy="2427288"/>
          </a:xfrm>
        </p:spPr>
      </p:pic>
      <p:pic>
        <p:nvPicPr>
          <p:cNvPr id="27654" name="Picture 9"/>
          <p:cNvPicPr>
            <a:picLocks noChangeAspect="1" noChangeArrowheads="1"/>
          </p:cNvPicPr>
          <p:nvPr/>
        </p:nvPicPr>
        <p:blipFill>
          <a:blip r:embed="rId4"/>
          <a:srcRect/>
          <a:stretch>
            <a:fillRect/>
          </a:stretch>
        </p:blipFill>
        <p:spPr bwMode="auto">
          <a:xfrm>
            <a:off x="4724400" y="4198938"/>
            <a:ext cx="4038600" cy="2427287"/>
          </a:xfrm>
          <a:prstGeom prst="rect">
            <a:avLst/>
          </a:prstGeom>
          <a:noFill/>
          <a:ln w="9525">
            <a:noFill/>
            <a:miter lim="800000"/>
            <a:headEnd/>
            <a:tailEnd/>
          </a:ln>
        </p:spPr>
      </p:pic>
      <p:grpSp>
        <p:nvGrpSpPr>
          <p:cNvPr id="27655" name="Group 4"/>
          <p:cNvGrpSpPr>
            <a:grpSpLocks noChangeAspect="1"/>
          </p:cNvGrpSpPr>
          <p:nvPr/>
        </p:nvGrpSpPr>
        <p:grpSpPr bwMode="auto">
          <a:xfrm>
            <a:off x="1600200" y="4648200"/>
            <a:ext cx="1912938" cy="1781175"/>
            <a:chOff x="1008" y="2928"/>
            <a:chExt cx="1205" cy="1122"/>
          </a:xfrm>
        </p:grpSpPr>
        <p:sp>
          <p:nvSpPr>
            <p:cNvPr id="27658" name="AutoShape 3"/>
            <p:cNvSpPr>
              <a:spLocks noChangeAspect="1" noChangeArrowheads="1" noTextEdit="1"/>
            </p:cNvSpPr>
            <p:nvPr/>
          </p:nvSpPr>
          <p:spPr bwMode="auto">
            <a:xfrm>
              <a:off x="1008" y="2928"/>
              <a:ext cx="1164" cy="1086"/>
            </a:xfrm>
            <a:prstGeom prst="rect">
              <a:avLst/>
            </a:prstGeom>
            <a:noFill/>
            <a:ln w="9525">
              <a:noFill/>
              <a:miter lim="800000"/>
              <a:headEnd/>
              <a:tailEnd/>
            </a:ln>
          </p:spPr>
          <p:txBody>
            <a:bodyPr/>
            <a:lstStyle/>
            <a:p>
              <a:endParaRPr lang="en-US"/>
            </a:p>
          </p:txBody>
        </p:sp>
        <p:sp useBgFill="1">
          <p:nvSpPr>
            <p:cNvPr id="27659" name="Rectangle 5"/>
            <p:cNvSpPr>
              <a:spLocks noChangeArrowheads="1"/>
            </p:cNvSpPr>
            <p:nvPr/>
          </p:nvSpPr>
          <p:spPr bwMode="auto">
            <a:xfrm>
              <a:off x="1032" y="2940"/>
              <a:ext cx="504" cy="113"/>
            </a:xfrm>
            <a:prstGeom prst="rect">
              <a:avLst/>
            </a:prstGeom>
            <a:ln w="9525">
              <a:noFill/>
              <a:miter lim="800000"/>
              <a:headEnd/>
              <a:tailEnd/>
            </a:ln>
          </p:spPr>
          <p:txBody>
            <a:bodyPr lIns="0" tIns="0" rIns="0" bIns="0">
              <a:spAutoFit/>
            </a:bodyPr>
            <a:lstStyle/>
            <a:p>
              <a:pPr>
                <a:lnSpc>
                  <a:spcPts val="700"/>
                </a:lnSpc>
              </a:pPr>
              <a:r>
                <a:rPr lang="fr-CA" sz="800" b="1">
                  <a:solidFill>
                    <a:srgbClr val="000000"/>
                  </a:solidFill>
                  <a:latin typeface="Calibri" pitchFamily="34" charset="0"/>
                  <a:cs typeface="Arial" charset="0"/>
                </a:rPr>
                <a:t>Année d’inscription</a:t>
              </a:r>
              <a:endParaRPr lang="fr-CA" sz="800">
                <a:cs typeface="Arial" charset="0"/>
              </a:endParaRPr>
            </a:p>
          </p:txBody>
        </p:sp>
        <p:sp>
          <p:nvSpPr>
            <p:cNvPr id="27660" name="Rectangle 6"/>
            <p:cNvSpPr>
              <a:spLocks noChangeArrowheads="1"/>
            </p:cNvSpPr>
            <p:nvPr/>
          </p:nvSpPr>
          <p:spPr bwMode="auto">
            <a:xfrm>
              <a:off x="1536" y="2940"/>
              <a:ext cx="677" cy="78"/>
            </a:xfrm>
            <a:prstGeom prst="rect">
              <a:avLst/>
            </a:prstGeom>
            <a:noFill/>
            <a:ln w="9525">
              <a:noFill/>
              <a:miter lim="800000"/>
              <a:headEnd/>
              <a:tailEnd/>
            </a:ln>
          </p:spPr>
          <p:txBody>
            <a:bodyPr lIns="36000" tIns="0" rIns="0" bIns="0">
              <a:spAutoFit/>
            </a:bodyPr>
            <a:lstStyle/>
            <a:p>
              <a:pPr algn="ctr"/>
              <a:r>
                <a:rPr lang="fr-CA" sz="800" b="1">
                  <a:solidFill>
                    <a:srgbClr val="000000"/>
                  </a:solidFill>
                  <a:latin typeface="Calibri" pitchFamily="34" charset="0"/>
                  <a:cs typeface="Arial" charset="0"/>
                </a:rPr>
                <a:t>Enregistrements</a:t>
              </a:r>
              <a:endParaRPr lang="fr-CA" sz="800">
                <a:cs typeface="Arial" charset="0"/>
              </a:endParaRPr>
            </a:p>
          </p:txBody>
        </p:sp>
        <p:sp>
          <p:nvSpPr>
            <p:cNvPr id="27661" name="Rectangle 7"/>
            <p:cNvSpPr>
              <a:spLocks noChangeArrowheads="1"/>
            </p:cNvSpPr>
            <p:nvPr/>
          </p:nvSpPr>
          <p:spPr bwMode="auto">
            <a:xfrm>
              <a:off x="1188" y="3060"/>
              <a:ext cx="246" cy="150"/>
            </a:xfrm>
            <a:prstGeom prst="rect">
              <a:avLst/>
            </a:prstGeom>
            <a:noFill/>
            <a:ln w="9525">
              <a:noFill/>
              <a:miter lim="800000"/>
              <a:headEnd/>
              <a:tailEnd/>
            </a:ln>
          </p:spPr>
          <p:txBody>
            <a:bodyPr wrap="none" lIns="0" tIns="0" rIns="0" bIns="0">
              <a:spAutoFit/>
            </a:bodyPr>
            <a:lstStyle/>
            <a:p>
              <a:r>
                <a:rPr lang="es-ES" sz="1100">
                  <a:solidFill>
                    <a:srgbClr val="000000"/>
                  </a:solidFill>
                  <a:latin typeface="Calibri" pitchFamily="34" charset="0"/>
                  <a:cs typeface="Arial" charset="0"/>
                </a:rPr>
                <a:t>2006</a:t>
              </a:r>
              <a:endParaRPr lang="es-ES" sz="1800">
                <a:cs typeface="Arial" charset="0"/>
              </a:endParaRPr>
            </a:p>
          </p:txBody>
        </p:sp>
        <p:sp>
          <p:nvSpPr>
            <p:cNvPr id="27662" name="Rectangle 8"/>
            <p:cNvSpPr>
              <a:spLocks noChangeArrowheads="1"/>
            </p:cNvSpPr>
            <p:nvPr/>
          </p:nvSpPr>
          <p:spPr bwMode="auto">
            <a:xfrm>
              <a:off x="1788" y="3060"/>
              <a:ext cx="192" cy="150"/>
            </a:xfrm>
            <a:prstGeom prst="rect">
              <a:avLst/>
            </a:prstGeom>
            <a:noFill/>
            <a:ln w="9525">
              <a:noFill/>
              <a:miter lim="800000"/>
              <a:headEnd/>
              <a:tailEnd/>
            </a:ln>
          </p:spPr>
          <p:txBody>
            <a:bodyPr wrap="none" lIns="0" tIns="0" rIns="0" bIns="0">
              <a:spAutoFit/>
            </a:bodyPr>
            <a:lstStyle/>
            <a:p>
              <a:r>
                <a:rPr lang="es-ES" sz="1100">
                  <a:solidFill>
                    <a:srgbClr val="000000"/>
                  </a:solidFill>
                  <a:latin typeface="Calibri" pitchFamily="34" charset="0"/>
                  <a:cs typeface="Arial" charset="0"/>
                </a:rPr>
                <a:t>302</a:t>
              </a:r>
              <a:endParaRPr lang="es-ES" sz="1800">
                <a:cs typeface="Arial" charset="0"/>
              </a:endParaRPr>
            </a:p>
          </p:txBody>
        </p:sp>
        <p:sp>
          <p:nvSpPr>
            <p:cNvPr id="27663" name="Rectangle 9"/>
            <p:cNvSpPr>
              <a:spLocks noChangeArrowheads="1"/>
            </p:cNvSpPr>
            <p:nvPr/>
          </p:nvSpPr>
          <p:spPr bwMode="auto">
            <a:xfrm>
              <a:off x="1188" y="3180"/>
              <a:ext cx="246" cy="150"/>
            </a:xfrm>
            <a:prstGeom prst="rect">
              <a:avLst/>
            </a:prstGeom>
            <a:noFill/>
            <a:ln w="9525">
              <a:noFill/>
              <a:miter lim="800000"/>
              <a:headEnd/>
              <a:tailEnd/>
            </a:ln>
          </p:spPr>
          <p:txBody>
            <a:bodyPr wrap="none" lIns="0" tIns="0" rIns="0" bIns="0">
              <a:spAutoFit/>
            </a:bodyPr>
            <a:lstStyle/>
            <a:p>
              <a:r>
                <a:rPr lang="es-ES" sz="1100">
                  <a:solidFill>
                    <a:srgbClr val="000000"/>
                  </a:solidFill>
                  <a:latin typeface="Calibri" pitchFamily="34" charset="0"/>
                  <a:cs typeface="Arial" charset="0"/>
                </a:rPr>
                <a:t>2007</a:t>
              </a:r>
              <a:endParaRPr lang="es-ES" sz="1800">
                <a:cs typeface="Arial" charset="0"/>
              </a:endParaRPr>
            </a:p>
          </p:txBody>
        </p:sp>
        <p:sp>
          <p:nvSpPr>
            <p:cNvPr id="27664" name="Rectangle 10"/>
            <p:cNvSpPr>
              <a:spLocks noChangeArrowheads="1"/>
            </p:cNvSpPr>
            <p:nvPr/>
          </p:nvSpPr>
          <p:spPr bwMode="auto">
            <a:xfrm>
              <a:off x="1806" y="3180"/>
              <a:ext cx="144" cy="150"/>
            </a:xfrm>
            <a:prstGeom prst="rect">
              <a:avLst/>
            </a:prstGeom>
            <a:noFill/>
            <a:ln w="9525">
              <a:noFill/>
              <a:miter lim="800000"/>
              <a:headEnd/>
              <a:tailEnd/>
            </a:ln>
          </p:spPr>
          <p:txBody>
            <a:bodyPr wrap="none" lIns="0" tIns="0" rIns="0" bIns="0">
              <a:spAutoFit/>
            </a:bodyPr>
            <a:lstStyle/>
            <a:p>
              <a:r>
                <a:rPr lang="es-ES" sz="1100">
                  <a:solidFill>
                    <a:srgbClr val="000000"/>
                  </a:solidFill>
                  <a:latin typeface="Calibri" pitchFamily="34" charset="0"/>
                  <a:cs typeface="Arial" charset="0"/>
                </a:rPr>
                <a:t>35</a:t>
              </a:r>
              <a:endParaRPr lang="es-ES" sz="1800">
                <a:cs typeface="Arial" charset="0"/>
              </a:endParaRPr>
            </a:p>
          </p:txBody>
        </p:sp>
        <p:sp>
          <p:nvSpPr>
            <p:cNvPr id="27665" name="Rectangle 11"/>
            <p:cNvSpPr>
              <a:spLocks noChangeArrowheads="1"/>
            </p:cNvSpPr>
            <p:nvPr/>
          </p:nvSpPr>
          <p:spPr bwMode="auto">
            <a:xfrm>
              <a:off x="1188" y="3300"/>
              <a:ext cx="246" cy="150"/>
            </a:xfrm>
            <a:prstGeom prst="rect">
              <a:avLst/>
            </a:prstGeom>
            <a:noFill/>
            <a:ln w="9525">
              <a:noFill/>
              <a:miter lim="800000"/>
              <a:headEnd/>
              <a:tailEnd/>
            </a:ln>
          </p:spPr>
          <p:txBody>
            <a:bodyPr wrap="none" lIns="0" tIns="0" rIns="0" bIns="0">
              <a:spAutoFit/>
            </a:bodyPr>
            <a:lstStyle/>
            <a:p>
              <a:r>
                <a:rPr lang="es-ES" sz="1100">
                  <a:solidFill>
                    <a:srgbClr val="000000"/>
                  </a:solidFill>
                  <a:latin typeface="Calibri" pitchFamily="34" charset="0"/>
                  <a:cs typeface="Arial" charset="0"/>
                </a:rPr>
                <a:t>2008</a:t>
              </a:r>
              <a:endParaRPr lang="es-ES" sz="1800">
                <a:cs typeface="Arial" charset="0"/>
              </a:endParaRPr>
            </a:p>
          </p:txBody>
        </p:sp>
        <p:sp>
          <p:nvSpPr>
            <p:cNvPr id="27666" name="Rectangle 12"/>
            <p:cNvSpPr>
              <a:spLocks noChangeArrowheads="1"/>
            </p:cNvSpPr>
            <p:nvPr/>
          </p:nvSpPr>
          <p:spPr bwMode="auto">
            <a:xfrm>
              <a:off x="1806" y="3300"/>
              <a:ext cx="144" cy="150"/>
            </a:xfrm>
            <a:prstGeom prst="rect">
              <a:avLst/>
            </a:prstGeom>
            <a:noFill/>
            <a:ln w="9525">
              <a:noFill/>
              <a:miter lim="800000"/>
              <a:headEnd/>
              <a:tailEnd/>
            </a:ln>
          </p:spPr>
          <p:txBody>
            <a:bodyPr wrap="none" lIns="0" tIns="0" rIns="0" bIns="0">
              <a:spAutoFit/>
            </a:bodyPr>
            <a:lstStyle/>
            <a:p>
              <a:r>
                <a:rPr lang="es-ES" sz="1100">
                  <a:solidFill>
                    <a:srgbClr val="000000"/>
                  </a:solidFill>
                  <a:latin typeface="Calibri" pitchFamily="34" charset="0"/>
                  <a:cs typeface="Arial" charset="0"/>
                </a:rPr>
                <a:t>25</a:t>
              </a:r>
              <a:endParaRPr lang="es-ES" sz="1800">
                <a:cs typeface="Arial" charset="0"/>
              </a:endParaRPr>
            </a:p>
          </p:txBody>
        </p:sp>
        <p:sp>
          <p:nvSpPr>
            <p:cNvPr id="27667" name="Rectangle 13"/>
            <p:cNvSpPr>
              <a:spLocks noChangeArrowheads="1"/>
            </p:cNvSpPr>
            <p:nvPr/>
          </p:nvSpPr>
          <p:spPr bwMode="auto">
            <a:xfrm>
              <a:off x="1188" y="3420"/>
              <a:ext cx="246" cy="150"/>
            </a:xfrm>
            <a:prstGeom prst="rect">
              <a:avLst/>
            </a:prstGeom>
            <a:noFill/>
            <a:ln w="9525">
              <a:noFill/>
              <a:miter lim="800000"/>
              <a:headEnd/>
              <a:tailEnd/>
            </a:ln>
          </p:spPr>
          <p:txBody>
            <a:bodyPr wrap="none" lIns="0" tIns="0" rIns="0" bIns="0">
              <a:spAutoFit/>
            </a:bodyPr>
            <a:lstStyle/>
            <a:p>
              <a:r>
                <a:rPr lang="es-ES" sz="1100">
                  <a:solidFill>
                    <a:srgbClr val="000000"/>
                  </a:solidFill>
                  <a:latin typeface="Calibri" pitchFamily="34" charset="0"/>
                  <a:cs typeface="Arial" charset="0"/>
                </a:rPr>
                <a:t>2009</a:t>
              </a:r>
              <a:endParaRPr lang="es-ES" sz="1800">
                <a:cs typeface="Arial" charset="0"/>
              </a:endParaRPr>
            </a:p>
          </p:txBody>
        </p:sp>
        <p:sp>
          <p:nvSpPr>
            <p:cNvPr id="27668" name="Rectangle 14"/>
            <p:cNvSpPr>
              <a:spLocks noChangeArrowheads="1"/>
            </p:cNvSpPr>
            <p:nvPr/>
          </p:nvSpPr>
          <p:spPr bwMode="auto">
            <a:xfrm>
              <a:off x="1806" y="3420"/>
              <a:ext cx="144" cy="150"/>
            </a:xfrm>
            <a:prstGeom prst="rect">
              <a:avLst/>
            </a:prstGeom>
            <a:noFill/>
            <a:ln w="9525">
              <a:noFill/>
              <a:miter lim="800000"/>
              <a:headEnd/>
              <a:tailEnd/>
            </a:ln>
          </p:spPr>
          <p:txBody>
            <a:bodyPr wrap="none" lIns="0" tIns="0" rIns="0" bIns="0">
              <a:spAutoFit/>
            </a:bodyPr>
            <a:lstStyle/>
            <a:p>
              <a:r>
                <a:rPr lang="es-ES" sz="1100">
                  <a:solidFill>
                    <a:srgbClr val="000000"/>
                  </a:solidFill>
                  <a:latin typeface="Calibri" pitchFamily="34" charset="0"/>
                  <a:cs typeface="Arial" charset="0"/>
                </a:rPr>
                <a:t>24</a:t>
              </a:r>
              <a:endParaRPr lang="es-ES" sz="1800">
                <a:cs typeface="Arial" charset="0"/>
              </a:endParaRPr>
            </a:p>
          </p:txBody>
        </p:sp>
        <p:sp>
          <p:nvSpPr>
            <p:cNvPr id="27669" name="Rectangle 15"/>
            <p:cNvSpPr>
              <a:spLocks noChangeArrowheads="1"/>
            </p:cNvSpPr>
            <p:nvPr/>
          </p:nvSpPr>
          <p:spPr bwMode="auto">
            <a:xfrm>
              <a:off x="1188" y="3540"/>
              <a:ext cx="246" cy="150"/>
            </a:xfrm>
            <a:prstGeom prst="rect">
              <a:avLst/>
            </a:prstGeom>
            <a:noFill/>
            <a:ln w="9525">
              <a:noFill/>
              <a:miter lim="800000"/>
              <a:headEnd/>
              <a:tailEnd/>
            </a:ln>
          </p:spPr>
          <p:txBody>
            <a:bodyPr wrap="none" lIns="0" tIns="0" rIns="0" bIns="0">
              <a:spAutoFit/>
            </a:bodyPr>
            <a:lstStyle/>
            <a:p>
              <a:r>
                <a:rPr lang="es-ES" sz="1100">
                  <a:solidFill>
                    <a:srgbClr val="000000"/>
                  </a:solidFill>
                  <a:latin typeface="Calibri" pitchFamily="34" charset="0"/>
                  <a:cs typeface="Arial" charset="0"/>
                </a:rPr>
                <a:t>2010</a:t>
              </a:r>
              <a:endParaRPr lang="es-ES" sz="1800">
                <a:cs typeface="Arial" charset="0"/>
              </a:endParaRPr>
            </a:p>
          </p:txBody>
        </p:sp>
        <p:sp>
          <p:nvSpPr>
            <p:cNvPr id="27670" name="Rectangle 16"/>
            <p:cNvSpPr>
              <a:spLocks noChangeArrowheads="1"/>
            </p:cNvSpPr>
            <p:nvPr/>
          </p:nvSpPr>
          <p:spPr bwMode="auto">
            <a:xfrm>
              <a:off x="1806" y="3540"/>
              <a:ext cx="144" cy="150"/>
            </a:xfrm>
            <a:prstGeom prst="rect">
              <a:avLst/>
            </a:prstGeom>
            <a:noFill/>
            <a:ln w="9525">
              <a:noFill/>
              <a:miter lim="800000"/>
              <a:headEnd/>
              <a:tailEnd/>
            </a:ln>
          </p:spPr>
          <p:txBody>
            <a:bodyPr wrap="none" lIns="0" tIns="0" rIns="0" bIns="0">
              <a:spAutoFit/>
            </a:bodyPr>
            <a:lstStyle/>
            <a:p>
              <a:r>
                <a:rPr lang="es-ES" sz="1100">
                  <a:solidFill>
                    <a:srgbClr val="000000"/>
                  </a:solidFill>
                  <a:latin typeface="Calibri" pitchFamily="34" charset="0"/>
                  <a:cs typeface="Arial" charset="0"/>
                </a:rPr>
                <a:t>21</a:t>
              </a:r>
              <a:endParaRPr lang="es-ES" sz="1800">
                <a:cs typeface="Arial" charset="0"/>
              </a:endParaRPr>
            </a:p>
          </p:txBody>
        </p:sp>
        <p:sp>
          <p:nvSpPr>
            <p:cNvPr id="27671" name="Rectangle 17"/>
            <p:cNvSpPr>
              <a:spLocks noChangeArrowheads="1"/>
            </p:cNvSpPr>
            <p:nvPr/>
          </p:nvSpPr>
          <p:spPr bwMode="auto">
            <a:xfrm>
              <a:off x="1188" y="3660"/>
              <a:ext cx="246" cy="150"/>
            </a:xfrm>
            <a:prstGeom prst="rect">
              <a:avLst/>
            </a:prstGeom>
            <a:noFill/>
            <a:ln w="9525">
              <a:noFill/>
              <a:miter lim="800000"/>
              <a:headEnd/>
              <a:tailEnd/>
            </a:ln>
          </p:spPr>
          <p:txBody>
            <a:bodyPr wrap="none" lIns="0" tIns="0" rIns="0" bIns="0">
              <a:spAutoFit/>
            </a:bodyPr>
            <a:lstStyle/>
            <a:p>
              <a:r>
                <a:rPr lang="es-ES" sz="1100">
                  <a:solidFill>
                    <a:srgbClr val="000000"/>
                  </a:solidFill>
                  <a:latin typeface="Calibri" pitchFamily="34" charset="0"/>
                  <a:cs typeface="Arial" charset="0"/>
                </a:rPr>
                <a:t>2011</a:t>
              </a:r>
              <a:endParaRPr lang="es-ES" sz="1800">
                <a:cs typeface="Arial" charset="0"/>
              </a:endParaRPr>
            </a:p>
          </p:txBody>
        </p:sp>
        <p:sp>
          <p:nvSpPr>
            <p:cNvPr id="27672" name="Rectangle 18"/>
            <p:cNvSpPr>
              <a:spLocks noChangeArrowheads="1"/>
            </p:cNvSpPr>
            <p:nvPr/>
          </p:nvSpPr>
          <p:spPr bwMode="auto">
            <a:xfrm>
              <a:off x="1806" y="3660"/>
              <a:ext cx="144" cy="150"/>
            </a:xfrm>
            <a:prstGeom prst="rect">
              <a:avLst/>
            </a:prstGeom>
            <a:noFill/>
            <a:ln w="9525">
              <a:noFill/>
              <a:miter lim="800000"/>
              <a:headEnd/>
              <a:tailEnd/>
            </a:ln>
          </p:spPr>
          <p:txBody>
            <a:bodyPr wrap="none" lIns="0" tIns="0" rIns="0" bIns="0">
              <a:spAutoFit/>
            </a:bodyPr>
            <a:lstStyle/>
            <a:p>
              <a:r>
                <a:rPr lang="es-ES" sz="1100">
                  <a:solidFill>
                    <a:srgbClr val="000000"/>
                  </a:solidFill>
                  <a:latin typeface="Calibri" pitchFamily="34" charset="0"/>
                  <a:cs typeface="Arial" charset="0"/>
                </a:rPr>
                <a:t>15</a:t>
              </a:r>
              <a:endParaRPr lang="es-ES" sz="1800">
                <a:cs typeface="Arial" charset="0"/>
              </a:endParaRPr>
            </a:p>
          </p:txBody>
        </p:sp>
        <p:sp>
          <p:nvSpPr>
            <p:cNvPr id="27673" name="Rectangle 19"/>
            <p:cNvSpPr>
              <a:spLocks noChangeArrowheads="1"/>
            </p:cNvSpPr>
            <p:nvPr/>
          </p:nvSpPr>
          <p:spPr bwMode="auto">
            <a:xfrm>
              <a:off x="1188" y="3780"/>
              <a:ext cx="246" cy="150"/>
            </a:xfrm>
            <a:prstGeom prst="rect">
              <a:avLst/>
            </a:prstGeom>
            <a:noFill/>
            <a:ln w="9525">
              <a:noFill/>
              <a:miter lim="800000"/>
              <a:headEnd/>
              <a:tailEnd/>
            </a:ln>
          </p:spPr>
          <p:txBody>
            <a:bodyPr wrap="none" lIns="0" tIns="0" rIns="0" bIns="0">
              <a:spAutoFit/>
            </a:bodyPr>
            <a:lstStyle/>
            <a:p>
              <a:r>
                <a:rPr lang="es-ES" sz="1100">
                  <a:solidFill>
                    <a:srgbClr val="000000"/>
                  </a:solidFill>
                  <a:latin typeface="Calibri" pitchFamily="34" charset="0"/>
                  <a:cs typeface="Arial" charset="0"/>
                </a:rPr>
                <a:t>2012</a:t>
              </a:r>
              <a:endParaRPr lang="es-ES" sz="1800">
                <a:cs typeface="Arial" charset="0"/>
              </a:endParaRPr>
            </a:p>
          </p:txBody>
        </p:sp>
        <p:sp>
          <p:nvSpPr>
            <p:cNvPr id="27674" name="Rectangle 20"/>
            <p:cNvSpPr>
              <a:spLocks noChangeArrowheads="1"/>
            </p:cNvSpPr>
            <p:nvPr/>
          </p:nvSpPr>
          <p:spPr bwMode="auto">
            <a:xfrm>
              <a:off x="1806" y="3780"/>
              <a:ext cx="144" cy="150"/>
            </a:xfrm>
            <a:prstGeom prst="rect">
              <a:avLst/>
            </a:prstGeom>
            <a:noFill/>
            <a:ln w="9525">
              <a:noFill/>
              <a:miter lim="800000"/>
              <a:headEnd/>
              <a:tailEnd/>
            </a:ln>
          </p:spPr>
          <p:txBody>
            <a:bodyPr wrap="none" lIns="0" tIns="0" rIns="0" bIns="0">
              <a:spAutoFit/>
            </a:bodyPr>
            <a:lstStyle/>
            <a:p>
              <a:r>
                <a:rPr lang="es-ES" sz="1100">
                  <a:solidFill>
                    <a:srgbClr val="000000"/>
                  </a:solidFill>
                  <a:latin typeface="Calibri" pitchFamily="34" charset="0"/>
                  <a:cs typeface="Arial" charset="0"/>
                </a:rPr>
                <a:t>33</a:t>
              </a:r>
              <a:endParaRPr lang="es-ES" sz="1800">
                <a:cs typeface="Arial" charset="0"/>
              </a:endParaRPr>
            </a:p>
          </p:txBody>
        </p:sp>
        <p:sp>
          <p:nvSpPr>
            <p:cNvPr id="27675" name="Rectangle 21"/>
            <p:cNvSpPr>
              <a:spLocks noChangeArrowheads="1"/>
            </p:cNvSpPr>
            <p:nvPr/>
          </p:nvSpPr>
          <p:spPr bwMode="auto">
            <a:xfrm>
              <a:off x="1188" y="3900"/>
              <a:ext cx="246" cy="150"/>
            </a:xfrm>
            <a:prstGeom prst="rect">
              <a:avLst/>
            </a:prstGeom>
            <a:noFill/>
            <a:ln w="9525">
              <a:noFill/>
              <a:miter lim="800000"/>
              <a:headEnd/>
              <a:tailEnd/>
            </a:ln>
          </p:spPr>
          <p:txBody>
            <a:bodyPr wrap="none" lIns="0" tIns="0" rIns="0" bIns="0">
              <a:spAutoFit/>
            </a:bodyPr>
            <a:lstStyle/>
            <a:p>
              <a:r>
                <a:rPr lang="es-ES" sz="1100">
                  <a:solidFill>
                    <a:srgbClr val="000000"/>
                  </a:solidFill>
                  <a:latin typeface="Calibri" pitchFamily="34" charset="0"/>
                  <a:cs typeface="Arial" charset="0"/>
                </a:rPr>
                <a:t>2013</a:t>
              </a:r>
              <a:endParaRPr lang="es-ES" sz="1800">
                <a:cs typeface="Arial" charset="0"/>
              </a:endParaRPr>
            </a:p>
          </p:txBody>
        </p:sp>
        <p:sp>
          <p:nvSpPr>
            <p:cNvPr id="27676" name="Rectangle 22"/>
            <p:cNvSpPr>
              <a:spLocks noChangeArrowheads="1"/>
            </p:cNvSpPr>
            <p:nvPr/>
          </p:nvSpPr>
          <p:spPr bwMode="auto">
            <a:xfrm>
              <a:off x="1806" y="3900"/>
              <a:ext cx="144" cy="150"/>
            </a:xfrm>
            <a:prstGeom prst="rect">
              <a:avLst/>
            </a:prstGeom>
            <a:noFill/>
            <a:ln w="9525">
              <a:noFill/>
              <a:miter lim="800000"/>
              <a:headEnd/>
              <a:tailEnd/>
            </a:ln>
          </p:spPr>
          <p:txBody>
            <a:bodyPr wrap="none" lIns="0" tIns="0" rIns="0" bIns="0">
              <a:spAutoFit/>
            </a:bodyPr>
            <a:lstStyle/>
            <a:p>
              <a:r>
                <a:rPr lang="es-ES" sz="1100">
                  <a:solidFill>
                    <a:srgbClr val="000000"/>
                  </a:solidFill>
                  <a:latin typeface="Calibri" pitchFamily="34" charset="0"/>
                  <a:cs typeface="Arial" charset="0"/>
                </a:rPr>
                <a:t>15</a:t>
              </a:r>
              <a:endParaRPr lang="es-ES" sz="1800">
                <a:cs typeface="Arial" charset="0"/>
              </a:endParaRPr>
            </a:p>
          </p:txBody>
        </p:sp>
        <p:sp>
          <p:nvSpPr>
            <p:cNvPr id="27677" name="Rectangle 23"/>
            <p:cNvSpPr>
              <a:spLocks noChangeArrowheads="1"/>
            </p:cNvSpPr>
            <p:nvPr/>
          </p:nvSpPr>
          <p:spPr bwMode="auto">
            <a:xfrm>
              <a:off x="1008" y="2928"/>
              <a:ext cx="6" cy="1"/>
            </a:xfrm>
            <a:prstGeom prst="rect">
              <a:avLst/>
            </a:prstGeom>
            <a:solidFill>
              <a:srgbClr val="DADCDD"/>
            </a:solidFill>
            <a:ln w="9525">
              <a:noFill/>
              <a:miter lim="800000"/>
              <a:headEnd/>
              <a:tailEnd/>
            </a:ln>
          </p:spPr>
          <p:txBody>
            <a:bodyPr/>
            <a:lstStyle/>
            <a:p>
              <a:pPr algn="ctr"/>
              <a:endParaRPr lang="es-ES"/>
            </a:p>
          </p:txBody>
        </p:sp>
        <p:sp>
          <p:nvSpPr>
            <p:cNvPr id="27678" name="Rectangle 24"/>
            <p:cNvSpPr>
              <a:spLocks noChangeArrowheads="1"/>
            </p:cNvSpPr>
            <p:nvPr/>
          </p:nvSpPr>
          <p:spPr bwMode="auto">
            <a:xfrm>
              <a:off x="1524" y="2928"/>
              <a:ext cx="6" cy="1"/>
            </a:xfrm>
            <a:prstGeom prst="rect">
              <a:avLst/>
            </a:prstGeom>
            <a:solidFill>
              <a:srgbClr val="DADCDD"/>
            </a:solidFill>
            <a:ln w="9525">
              <a:noFill/>
              <a:miter lim="800000"/>
              <a:headEnd/>
              <a:tailEnd/>
            </a:ln>
          </p:spPr>
          <p:txBody>
            <a:bodyPr/>
            <a:lstStyle/>
            <a:p>
              <a:pPr algn="ctr"/>
              <a:endParaRPr lang="es-ES"/>
            </a:p>
          </p:txBody>
        </p:sp>
        <p:sp>
          <p:nvSpPr>
            <p:cNvPr id="27679" name="Line 25"/>
            <p:cNvSpPr>
              <a:spLocks noChangeShapeType="1"/>
            </p:cNvSpPr>
            <p:nvPr/>
          </p:nvSpPr>
          <p:spPr bwMode="auto">
            <a:xfrm>
              <a:off x="1014" y="2928"/>
              <a:ext cx="1158" cy="1"/>
            </a:xfrm>
            <a:prstGeom prst="line">
              <a:avLst/>
            </a:prstGeom>
            <a:noFill/>
            <a:ln w="0">
              <a:solidFill>
                <a:srgbClr val="000000"/>
              </a:solidFill>
              <a:round/>
              <a:headEnd/>
              <a:tailEnd/>
            </a:ln>
          </p:spPr>
          <p:txBody>
            <a:bodyPr/>
            <a:lstStyle/>
            <a:p>
              <a:endParaRPr lang="en-US"/>
            </a:p>
          </p:txBody>
        </p:sp>
        <p:sp>
          <p:nvSpPr>
            <p:cNvPr id="27680" name="Rectangle 26"/>
            <p:cNvSpPr>
              <a:spLocks noChangeArrowheads="1"/>
            </p:cNvSpPr>
            <p:nvPr/>
          </p:nvSpPr>
          <p:spPr bwMode="auto">
            <a:xfrm>
              <a:off x="1014" y="2928"/>
              <a:ext cx="1158" cy="6"/>
            </a:xfrm>
            <a:prstGeom prst="rect">
              <a:avLst/>
            </a:prstGeom>
            <a:solidFill>
              <a:srgbClr val="000000"/>
            </a:solidFill>
            <a:ln w="9525">
              <a:noFill/>
              <a:miter lim="800000"/>
              <a:headEnd/>
              <a:tailEnd/>
            </a:ln>
          </p:spPr>
          <p:txBody>
            <a:bodyPr/>
            <a:lstStyle/>
            <a:p>
              <a:pPr algn="ctr"/>
              <a:endParaRPr lang="es-ES"/>
            </a:p>
          </p:txBody>
        </p:sp>
        <p:sp>
          <p:nvSpPr>
            <p:cNvPr id="27681" name="Rectangle 27"/>
            <p:cNvSpPr>
              <a:spLocks noChangeArrowheads="1"/>
            </p:cNvSpPr>
            <p:nvPr/>
          </p:nvSpPr>
          <p:spPr bwMode="auto">
            <a:xfrm>
              <a:off x="2166" y="2928"/>
              <a:ext cx="6" cy="1"/>
            </a:xfrm>
            <a:prstGeom prst="rect">
              <a:avLst/>
            </a:prstGeom>
            <a:solidFill>
              <a:srgbClr val="DADCDD"/>
            </a:solidFill>
            <a:ln w="9525">
              <a:noFill/>
              <a:miter lim="800000"/>
              <a:headEnd/>
              <a:tailEnd/>
            </a:ln>
          </p:spPr>
          <p:txBody>
            <a:bodyPr/>
            <a:lstStyle/>
            <a:p>
              <a:pPr algn="ctr"/>
              <a:endParaRPr lang="es-ES"/>
            </a:p>
          </p:txBody>
        </p:sp>
        <p:sp>
          <p:nvSpPr>
            <p:cNvPr id="27682" name="Line 28"/>
            <p:cNvSpPr>
              <a:spLocks noChangeShapeType="1"/>
            </p:cNvSpPr>
            <p:nvPr/>
          </p:nvSpPr>
          <p:spPr bwMode="auto">
            <a:xfrm>
              <a:off x="1014" y="3048"/>
              <a:ext cx="1158" cy="1"/>
            </a:xfrm>
            <a:prstGeom prst="line">
              <a:avLst/>
            </a:prstGeom>
            <a:noFill/>
            <a:ln w="0">
              <a:solidFill>
                <a:srgbClr val="000000"/>
              </a:solidFill>
              <a:round/>
              <a:headEnd/>
              <a:tailEnd/>
            </a:ln>
          </p:spPr>
          <p:txBody>
            <a:bodyPr/>
            <a:lstStyle/>
            <a:p>
              <a:endParaRPr lang="en-US"/>
            </a:p>
          </p:txBody>
        </p:sp>
        <p:sp>
          <p:nvSpPr>
            <p:cNvPr id="27683" name="Rectangle 29"/>
            <p:cNvSpPr>
              <a:spLocks noChangeArrowheads="1"/>
            </p:cNvSpPr>
            <p:nvPr/>
          </p:nvSpPr>
          <p:spPr bwMode="auto">
            <a:xfrm>
              <a:off x="1014" y="3048"/>
              <a:ext cx="1158" cy="6"/>
            </a:xfrm>
            <a:prstGeom prst="rect">
              <a:avLst/>
            </a:prstGeom>
            <a:solidFill>
              <a:srgbClr val="000000"/>
            </a:solidFill>
            <a:ln w="9525">
              <a:noFill/>
              <a:miter lim="800000"/>
              <a:headEnd/>
              <a:tailEnd/>
            </a:ln>
          </p:spPr>
          <p:txBody>
            <a:bodyPr/>
            <a:lstStyle/>
            <a:p>
              <a:pPr algn="ctr"/>
              <a:endParaRPr lang="es-ES"/>
            </a:p>
          </p:txBody>
        </p:sp>
        <p:sp>
          <p:nvSpPr>
            <p:cNvPr id="27684" name="Line 30"/>
            <p:cNvSpPr>
              <a:spLocks noChangeShapeType="1"/>
            </p:cNvSpPr>
            <p:nvPr/>
          </p:nvSpPr>
          <p:spPr bwMode="auto">
            <a:xfrm>
              <a:off x="1014" y="3168"/>
              <a:ext cx="1158" cy="1"/>
            </a:xfrm>
            <a:prstGeom prst="line">
              <a:avLst/>
            </a:prstGeom>
            <a:noFill/>
            <a:ln w="0">
              <a:solidFill>
                <a:srgbClr val="000000"/>
              </a:solidFill>
              <a:round/>
              <a:headEnd/>
              <a:tailEnd/>
            </a:ln>
          </p:spPr>
          <p:txBody>
            <a:bodyPr/>
            <a:lstStyle/>
            <a:p>
              <a:endParaRPr lang="en-US"/>
            </a:p>
          </p:txBody>
        </p:sp>
        <p:sp>
          <p:nvSpPr>
            <p:cNvPr id="27685" name="Rectangle 31"/>
            <p:cNvSpPr>
              <a:spLocks noChangeArrowheads="1"/>
            </p:cNvSpPr>
            <p:nvPr/>
          </p:nvSpPr>
          <p:spPr bwMode="auto">
            <a:xfrm>
              <a:off x="1014" y="3168"/>
              <a:ext cx="1158" cy="6"/>
            </a:xfrm>
            <a:prstGeom prst="rect">
              <a:avLst/>
            </a:prstGeom>
            <a:solidFill>
              <a:srgbClr val="000000"/>
            </a:solidFill>
            <a:ln w="9525">
              <a:noFill/>
              <a:miter lim="800000"/>
              <a:headEnd/>
              <a:tailEnd/>
            </a:ln>
          </p:spPr>
          <p:txBody>
            <a:bodyPr/>
            <a:lstStyle/>
            <a:p>
              <a:pPr algn="ctr"/>
              <a:endParaRPr lang="es-ES"/>
            </a:p>
          </p:txBody>
        </p:sp>
        <p:sp>
          <p:nvSpPr>
            <p:cNvPr id="27686" name="Line 32"/>
            <p:cNvSpPr>
              <a:spLocks noChangeShapeType="1"/>
            </p:cNvSpPr>
            <p:nvPr/>
          </p:nvSpPr>
          <p:spPr bwMode="auto">
            <a:xfrm>
              <a:off x="1014" y="3288"/>
              <a:ext cx="1158" cy="1"/>
            </a:xfrm>
            <a:prstGeom prst="line">
              <a:avLst/>
            </a:prstGeom>
            <a:noFill/>
            <a:ln w="0">
              <a:solidFill>
                <a:srgbClr val="000000"/>
              </a:solidFill>
              <a:round/>
              <a:headEnd/>
              <a:tailEnd/>
            </a:ln>
          </p:spPr>
          <p:txBody>
            <a:bodyPr/>
            <a:lstStyle/>
            <a:p>
              <a:endParaRPr lang="en-US"/>
            </a:p>
          </p:txBody>
        </p:sp>
        <p:sp>
          <p:nvSpPr>
            <p:cNvPr id="27687" name="Rectangle 33"/>
            <p:cNvSpPr>
              <a:spLocks noChangeArrowheads="1"/>
            </p:cNvSpPr>
            <p:nvPr/>
          </p:nvSpPr>
          <p:spPr bwMode="auto">
            <a:xfrm>
              <a:off x="1014" y="3288"/>
              <a:ext cx="1158" cy="6"/>
            </a:xfrm>
            <a:prstGeom prst="rect">
              <a:avLst/>
            </a:prstGeom>
            <a:solidFill>
              <a:srgbClr val="000000"/>
            </a:solidFill>
            <a:ln w="9525">
              <a:noFill/>
              <a:miter lim="800000"/>
              <a:headEnd/>
              <a:tailEnd/>
            </a:ln>
          </p:spPr>
          <p:txBody>
            <a:bodyPr/>
            <a:lstStyle/>
            <a:p>
              <a:pPr algn="ctr"/>
              <a:endParaRPr lang="es-ES"/>
            </a:p>
          </p:txBody>
        </p:sp>
        <p:sp>
          <p:nvSpPr>
            <p:cNvPr id="27688" name="Line 34"/>
            <p:cNvSpPr>
              <a:spLocks noChangeShapeType="1"/>
            </p:cNvSpPr>
            <p:nvPr/>
          </p:nvSpPr>
          <p:spPr bwMode="auto">
            <a:xfrm>
              <a:off x="1014" y="3408"/>
              <a:ext cx="1158" cy="1"/>
            </a:xfrm>
            <a:prstGeom prst="line">
              <a:avLst/>
            </a:prstGeom>
            <a:noFill/>
            <a:ln w="0">
              <a:solidFill>
                <a:srgbClr val="000000"/>
              </a:solidFill>
              <a:round/>
              <a:headEnd/>
              <a:tailEnd/>
            </a:ln>
          </p:spPr>
          <p:txBody>
            <a:bodyPr/>
            <a:lstStyle/>
            <a:p>
              <a:endParaRPr lang="en-US"/>
            </a:p>
          </p:txBody>
        </p:sp>
        <p:sp>
          <p:nvSpPr>
            <p:cNvPr id="27689" name="Rectangle 35"/>
            <p:cNvSpPr>
              <a:spLocks noChangeArrowheads="1"/>
            </p:cNvSpPr>
            <p:nvPr/>
          </p:nvSpPr>
          <p:spPr bwMode="auto">
            <a:xfrm>
              <a:off x="1014" y="3408"/>
              <a:ext cx="1158" cy="6"/>
            </a:xfrm>
            <a:prstGeom prst="rect">
              <a:avLst/>
            </a:prstGeom>
            <a:solidFill>
              <a:srgbClr val="000000"/>
            </a:solidFill>
            <a:ln w="9525">
              <a:noFill/>
              <a:miter lim="800000"/>
              <a:headEnd/>
              <a:tailEnd/>
            </a:ln>
          </p:spPr>
          <p:txBody>
            <a:bodyPr/>
            <a:lstStyle/>
            <a:p>
              <a:pPr algn="ctr"/>
              <a:endParaRPr lang="es-ES"/>
            </a:p>
          </p:txBody>
        </p:sp>
        <p:sp>
          <p:nvSpPr>
            <p:cNvPr id="27690" name="Line 36"/>
            <p:cNvSpPr>
              <a:spLocks noChangeShapeType="1"/>
            </p:cNvSpPr>
            <p:nvPr/>
          </p:nvSpPr>
          <p:spPr bwMode="auto">
            <a:xfrm>
              <a:off x="1014" y="3528"/>
              <a:ext cx="1158" cy="1"/>
            </a:xfrm>
            <a:prstGeom prst="line">
              <a:avLst/>
            </a:prstGeom>
            <a:noFill/>
            <a:ln w="0">
              <a:solidFill>
                <a:srgbClr val="000000"/>
              </a:solidFill>
              <a:round/>
              <a:headEnd/>
              <a:tailEnd/>
            </a:ln>
          </p:spPr>
          <p:txBody>
            <a:bodyPr/>
            <a:lstStyle/>
            <a:p>
              <a:endParaRPr lang="en-US"/>
            </a:p>
          </p:txBody>
        </p:sp>
        <p:sp>
          <p:nvSpPr>
            <p:cNvPr id="27691" name="Rectangle 37"/>
            <p:cNvSpPr>
              <a:spLocks noChangeArrowheads="1"/>
            </p:cNvSpPr>
            <p:nvPr/>
          </p:nvSpPr>
          <p:spPr bwMode="auto">
            <a:xfrm>
              <a:off x="1014" y="3528"/>
              <a:ext cx="1158" cy="6"/>
            </a:xfrm>
            <a:prstGeom prst="rect">
              <a:avLst/>
            </a:prstGeom>
            <a:solidFill>
              <a:srgbClr val="000000"/>
            </a:solidFill>
            <a:ln w="9525">
              <a:noFill/>
              <a:miter lim="800000"/>
              <a:headEnd/>
              <a:tailEnd/>
            </a:ln>
          </p:spPr>
          <p:txBody>
            <a:bodyPr/>
            <a:lstStyle/>
            <a:p>
              <a:pPr algn="ctr"/>
              <a:endParaRPr lang="es-ES"/>
            </a:p>
          </p:txBody>
        </p:sp>
        <p:sp>
          <p:nvSpPr>
            <p:cNvPr id="27692" name="Line 38"/>
            <p:cNvSpPr>
              <a:spLocks noChangeShapeType="1"/>
            </p:cNvSpPr>
            <p:nvPr/>
          </p:nvSpPr>
          <p:spPr bwMode="auto">
            <a:xfrm>
              <a:off x="1014" y="3648"/>
              <a:ext cx="1158" cy="1"/>
            </a:xfrm>
            <a:prstGeom prst="line">
              <a:avLst/>
            </a:prstGeom>
            <a:noFill/>
            <a:ln w="0">
              <a:solidFill>
                <a:srgbClr val="000000"/>
              </a:solidFill>
              <a:round/>
              <a:headEnd/>
              <a:tailEnd/>
            </a:ln>
          </p:spPr>
          <p:txBody>
            <a:bodyPr/>
            <a:lstStyle/>
            <a:p>
              <a:endParaRPr lang="en-US"/>
            </a:p>
          </p:txBody>
        </p:sp>
        <p:sp>
          <p:nvSpPr>
            <p:cNvPr id="27693" name="Rectangle 39"/>
            <p:cNvSpPr>
              <a:spLocks noChangeArrowheads="1"/>
            </p:cNvSpPr>
            <p:nvPr/>
          </p:nvSpPr>
          <p:spPr bwMode="auto">
            <a:xfrm>
              <a:off x="1014" y="3648"/>
              <a:ext cx="1158" cy="6"/>
            </a:xfrm>
            <a:prstGeom prst="rect">
              <a:avLst/>
            </a:prstGeom>
            <a:solidFill>
              <a:srgbClr val="000000"/>
            </a:solidFill>
            <a:ln w="9525">
              <a:noFill/>
              <a:miter lim="800000"/>
              <a:headEnd/>
              <a:tailEnd/>
            </a:ln>
          </p:spPr>
          <p:txBody>
            <a:bodyPr/>
            <a:lstStyle/>
            <a:p>
              <a:pPr algn="ctr"/>
              <a:endParaRPr lang="es-ES"/>
            </a:p>
          </p:txBody>
        </p:sp>
        <p:sp>
          <p:nvSpPr>
            <p:cNvPr id="27694" name="Line 40"/>
            <p:cNvSpPr>
              <a:spLocks noChangeShapeType="1"/>
            </p:cNvSpPr>
            <p:nvPr/>
          </p:nvSpPr>
          <p:spPr bwMode="auto">
            <a:xfrm>
              <a:off x="1014" y="3768"/>
              <a:ext cx="1158" cy="1"/>
            </a:xfrm>
            <a:prstGeom prst="line">
              <a:avLst/>
            </a:prstGeom>
            <a:noFill/>
            <a:ln w="0">
              <a:solidFill>
                <a:srgbClr val="000000"/>
              </a:solidFill>
              <a:round/>
              <a:headEnd/>
              <a:tailEnd/>
            </a:ln>
          </p:spPr>
          <p:txBody>
            <a:bodyPr/>
            <a:lstStyle/>
            <a:p>
              <a:endParaRPr lang="en-US"/>
            </a:p>
          </p:txBody>
        </p:sp>
        <p:sp>
          <p:nvSpPr>
            <p:cNvPr id="27695" name="Rectangle 41"/>
            <p:cNvSpPr>
              <a:spLocks noChangeArrowheads="1"/>
            </p:cNvSpPr>
            <p:nvPr/>
          </p:nvSpPr>
          <p:spPr bwMode="auto">
            <a:xfrm>
              <a:off x="1014" y="3768"/>
              <a:ext cx="1158" cy="6"/>
            </a:xfrm>
            <a:prstGeom prst="rect">
              <a:avLst/>
            </a:prstGeom>
            <a:solidFill>
              <a:srgbClr val="000000"/>
            </a:solidFill>
            <a:ln w="9525">
              <a:noFill/>
              <a:miter lim="800000"/>
              <a:headEnd/>
              <a:tailEnd/>
            </a:ln>
          </p:spPr>
          <p:txBody>
            <a:bodyPr/>
            <a:lstStyle/>
            <a:p>
              <a:pPr algn="ctr"/>
              <a:endParaRPr lang="es-ES"/>
            </a:p>
          </p:txBody>
        </p:sp>
        <p:sp>
          <p:nvSpPr>
            <p:cNvPr id="27696" name="Line 42"/>
            <p:cNvSpPr>
              <a:spLocks noChangeShapeType="1"/>
            </p:cNvSpPr>
            <p:nvPr/>
          </p:nvSpPr>
          <p:spPr bwMode="auto">
            <a:xfrm>
              <a:off x="1014" y="3888"/>
              <a:ext cx="1158" cy="1"/>
            </a:xfrm>
            <a:prstGeom prst="line">
              <a:avLst/>
            </a:prstGeom>
            <a:noFill/>
            <a:ln w="0">
              <a:solidFill>
                <a:srgbClr val="000000"/>
              </a:solidFill>
              <a:round/>
              <a:headEnd/>
              <a:tailEnd/>
            </a:ln>
          </p:spPr>
          <p:txBody>
            <a:bodyPr/>
            <a:lstStyle/>
            <a:p>
              <a:endParaRPr lang="en-US"/>
            </a:p>
          </p:txBody>
        </p:sp>
        <p:sp>
          <p:nvSpPr>
            <p:cNvPr id="27697" name="Rectangle 43"/>
            <p:cNvSpPr>
              <a:spLocks noChangeArrowheads="1"/>
            </p:cNvSpPr>
            <p:nvPr/>
          </p:nvSpPr>
          <p:spPr bwMode="auto">
            <a:xfrm>
              <a:off x="1014" y="3888"/>
              <a:ext cx="1158" cy="6"/>
            </a:xfrm>
            <a:prstGeom prst="rect">
              <a:avLst/>
            </a:prstGeom>
            <a:solidFill>
              <a:srgbClr val="000000"/>
            </a:solidFill>
            <a:ln w="9525">
              <a:noFill/>
              <a:miter lim="800000"/>
              <a:headEnd/>
              <a:tailEnd/>
            </a:ln>
          </p:spPr>
          <p:txBody>
            <a:bodyPr/>
            <a:lstStyle/>
            <a:p>
              <a:pPr algn="ctr"/>
              <a:endParaRPr lang="es-ES"/>
            </a:p>
          </p:txBody>
        </p:sp>
        <p:sp>
          <p:nvSpPr>
            <p:cNvPr id="27698" name="Line 44"/>
            <p:cNvSpPr>
              <a:spLocks noChangeShapeType="1"/>
            </p:cNvSpPr>
            <p:nvPr/>
          </p:nvSpPr>
          <p:spPr bwMode="auto">
            <a:xfrm>
              <a:off x="1008" y="2928"/>
              <a:ext cx="1" cy="1086"/>
            </a:xfrm>
            <a:prstGeom prst="line">
              <a:avLst/>
            </a:prstGeom>
            <a:noFill/>
            <a:ln w="0">
              <a:solidFill>
                <a:srgbClr val="000000"/>
              </a:solidFill>
              <a:round/>
              <a:headEnd/>
              <a:tailEnd/>
            </a:ln>
          </p:spPr>
          <p:txBody>
            <a:bodyPr/>
            <a:lstStyle/>
            <a:p>
              <a:endParaRPr lang="en-US"/>
            </a:p>
          </p:txBody>
        </p:sp>
        <p:sp>
          <p:nvSpPr>
            <p:cNvPr id="27699" name="Rectangle 45"/>
            <p:cNvSpPr>
              <a:spLocks noChangeArrowheads="1"/>
            </p:cNvSpPr>
            <p:nvPr/>
          </p:nvSpPr>
          <p:spPr bwMode="auto">
            <a:xfrm>
              <a:off x="1008" y="2928"/>
              <a:ext cx="6" cy="1086"/>
            </a:xfrm>
            <a:prstGeom prst="rect">
              <a:avLst/>
            </a:prstGeom>
            <a:solidFill>
              <a:srgbClr val="000000"/>
            </a:solidFill>
            <a:ln w="9525">
              <a:noFill/>
              <a:miter lim="800000"/>
              <a:headEnd/>
              <a:tailEnd/>
            </a:ln>
          </p:spPr>
          <p:txBody>
            <a:bodyPr/>
            <a:lstStyle/>
            <a:p>
              <a:pPr algn="ctr"/>
              <a:endParaRPr lang="es-ES"/>
            </a:p>
          </p:txBody>
        </p:sp>
        <p:sp>
          <p:nvSpPr>
            <p:cNvPr id="27700" name="Line 46"/>
            <p:cNvSpPr>
              <a:spLocks noChangeShapeType="1"/>
            </p:cNvSpPr>
            <p:nvPr/>
          </p:nvSpPr>
          <p:spPr bwMode="auto">
            <a:xfrm>
              <a:off x="1524" y="2934"/>
              <a:ext cx="1" cy="1080"/>
            </a:xfrm>
            <a:prstGeom prst="line">
              <a:avLst/>
            </a:prstGeom>
            <a:noFill/>
            <a:ln w="0">
              <a:solidFill>
                <a:srgbClr val="000000"/>
              </a:solidFill>
              <a:round/>
              <a:headEnd/>
              <a:tailEnd/>
            </a:ln>
          </p:spPr>
          <p:txBody>
            <a:bodyPr/>
            <a:lstStyle/>
            <a:p>
              <a:endParaRPr lang="en-US"/>
            </a:p>
          </p:txBody>
        </p:sp>
        <p:sp>
          <p:nvSpPr>
            <p:cNvPr id="27701" name="Rectangle 47"/>
            <p:cNvSpPr>
              <a:spLocks noChangeArrowheads="1"/>
            </p:cNvSpPr>
            <p:nvPr/>
          </p:nvSpPr>
          <p:spPr bwMode="auto">
            <a:xfrm>
              <a:off x="1524" y="2934"/>
              <a:ext cx="6" cy="1080"/>
            </a:xfrm>
            <a:prstGeom prst="rect">
              <a:avLst/>
            </a:prstGeom>
            <a:solidFill>
              <a:srgbClr val="000000"/>
            </a:solidFill>
            <a:ln w="9525">
              <a:noFill/>
              <a:miter lim="800000"/>
              <a:headEnd/>
              <a:tailEnd/>
            </a:ln>
          </p:spPr>
          <p:txBody>
            <a:bodyPr/>
            <a:lstStyle/>
            <a:p>
              <a:pPr algn="ctr"/>
              <a:endParaRPr lang="es-ES"/>
            </a:p>
          </p:txBody>
        </p:sp>
        <p:sp>
          <p:nvSpPr>
            <p:cNvPr id="27702" name="Line 48"/>
            <p:cNvSpPr>
              <a:spLocks noChangeShapeType="1"/>
            </p:cNvSpPr>
            <p:nvPr/>
          </p:nvSpPr>
          <p:spPr bwMode="auto">
            <a:xfrm>
              <a:off x="1014" y="4008"/>
              <a:ext cx="1158" cy="1"/>
            </a:xfrm>
            <a:prstGeom prst="line">
              <a:avLst/>
            </a:prstGeom>
            <a:noFill/>
            <a:ln w="0">
              <a:solidFill>
                <a:srgbClr val="000000"/>
              </a:solidFill>
              <a:round/>
              <a:headEnd/>
              <a:tailEnd/>
            </a:ln>
          </p:spPr>
          <p:txBody>
            <a:bodyPr/>
            <a:lstStyle/>
            <a:p>
              <a:endParaRPr lang="en-US"/>
            </a:p>
          </p:txBody>
        </p:sp>
        <p:sp>
          <p:nvSpPr>
            <p:cNvPr id="27703" name="Rectangle 49"/>
            <p:cNvSpPr>
              <a:spLocks noChangeArrowheads="1"/>
            </p:cNvSpPr>
            <p:nvPr/>
          </p:nvSpPr>
          <p:spPr bwMode="auto">
            <a:xfrm>
              <a:off x="1014" y="4008"/>
              <a:ext cx="1158" cy="6"/>
            </a:xfrm>
            <a:prstGeom prst="rect">
              <a:avLst/>
            </a:prstGeom>
            <a:solidFill>
              <a:srgbClr val="000000"/>
            </a:solidFill>
            <a:ln w="9525">
              <a:noFill/>
              <a:miter lim="800000"/>
              <a:headEnd/>
              <a:tailEnd/>
            </a:ln>
          </p:spPr>
          <p:txBody>
            <a:bodyPr/>
            <a:lstStyle/>
            <a:p>
              <a:pPr algn="ctr"/>
              <a:endParaRPr lang="es-ES"/>
            </a:p>
          </p:txBody>
        </p:sp>
        <p:sp>
          <p:nvSpPr>
            <p:cNvPr id="27704" name="Line 50"/>
            <p:cNvSpPr>
              <a:spLocks noChangeShapeType="1"/>
            </p:cNvSpPr>
            <p:nvPr/>
          </p:nvSpPr>
          <p:spPr bwMode="auto">
            <a:xfrm>
              <a:off x="2166" y="2934"/>
              <a:ext cx="1" cy="1080"/>
            </a:xfrm>
            <a:prstGeom prst="line">
              <a:avLst/>
            </a:prstGeom>
            <a:noFill/>
            <a:ln w="0">
              <a:solidFill>
                <a:srgbClr val="000000"/>
              </a:solidFill>
              <a:round/>
              <a:headEnd/>
              <a:tailEnd/>
            </a:ln>
          </p:spPr>
          <p:txBody>
            <a:bodyPr/>
            <a:lstStyle/>
            <a:p>
              <a:endParaRPr lang="en-US"/>
            </a:p>
          </p:txBody>
        </p:sp>
        <p:sp>
          <p:nvSpPr>
            <p:cNvPr id="27705" name="Rectangle 51"/>
            <p:cNvSpPr>
              <a:spLocks noChangeArrowheads="1"/>
            </p:cNvSpPr>
            <p:nvPr/>
          </p:nvSpPr>
          <p:spPr bwMode="auto">
            <a:xfrm>
              <a:off x="2166" y="2934"/>
              <a:ext cx="6" cy="1080"/>
            </a:xfrm>
            <a:prstGeom prst="rect">
              <a:avLst/>
            </a:prstGeom>
            <a:solidFill>
              <a:srgbClr val="000000"/>
            </a:solidFill>
            <a:ln w="9525">
              <a:noFill/>
              <a:miter lim="800000"/>
              <a:headEnd/>
              <a:tailEnd/>
            </a:ln>
          </p:spPr>
          <p:txBody>
            <a:bodyPr/>
            <a:lstStyle/>
            <a:p>
              <a:pPr algn="ctr"/>
              <a:endParaRPr lang="es-ES"/>
            </a:p>
          </p:txBody>
        </p:sp>
        <p:sp>
          <p:nvSpPr>
            <p:cNvPr id="27706" name="Line 52"/>
            <p:cNvSpPr>
              <a:spLocks noChangeShapeType="1"/>
            </p:cNvSpPr>
            <p:nvPr/>
          </p:nvSpPr>
          <p:spPr bwMode="auto">
            <a:xfrm>
              <a:off x="1008" y="4014"/>
              <a:ext cx="1" cy="1"/>
            </a:xfrm>
            <a:prstGeom prst="line">
              <a:avLst/>
            </a:prstGeom>
            <a:noFill/>
            <a:ln w="0">
              <a:solidFill>
                <a:srgbClr val="DADCDD"/>
              </a:solidFill>
              <a:round/>
              <a:headEnd/>
              <a:tailEnd/>
            </a:ln>
          </p:spPr>
          <p:txBody>
            <a:bodyPr/>
            <a:lstStyle/>
            <a:p>
              <a:endParaRPr lang="en-US"/>
            </a:p>
          </p:txBody>
        </p:sp>
        <p:sp>
          <p:nvSpPr>
            <p:cNvPr id="27707" name="Rectangle 53"/>
            <p:cNvSpPr>
              <a:spLocks noChangeArrowheads="1"/>
            </p:cNvSpPr>
            <p:nvPr/>
          </p:nvSpPr>
          <p:spPr bwMode="auto">
            <a:xfrm>
              <a:off x="1008" y="4014"/>
              <a:ext cx="6" cy="6"/>
            </a:xfrm>
            <a:prstGeom prst="rect">
              <a:avLst/>
            </a:prstGeom>
            <a:solidFill>
              <a:srgbClr val="DADCDD"/>
            </a:solidFill>
            <a:ln w="9525">
              <a:noFill/>
              <a:miter lim="800000"/>
              <a:headEnd/>
              <a:tailEnd/>
            </a:ln>
          </p:spPr>
          <p:txBody>
            <a:bodyPr/>
            <a:lstStyle/>
            <a:p>
              <a:pPr algn="ctr"/>
              <a:endParaRPr lang="es-ES"/>
            </a:p>
          </p:txBody>
        </p:sp>
        <p:sp>
          <p:nvSpPr>
            <p:cNvPr id="27708" name="Line 54"/>
            <p:cNvSpPr>
              <a:spLocks noChangeShapeType="1"/>
            </p:cNvSpPr>
            <p:nvPr/>
          </p:nvSpPr>
          <p:spPr bwMode="auto">
            <a:xfrm>
              <a:off x="1524" y="4014"/>
              <a:ext cx="1" cy="1"/>
            </a:xfrm>
            <a:prstGeom prst="line">
              <a:avLst/>
            </a:prstGeom>
            <a:noFill/>
            <a:ln w="0">
              <a:solidFill>
                <a:srgbClr val="DADCDD"/>
              </a:solidFill>
              <a:round/>
              <a:headEnd/>
              <a:tailEnd/>
            </a:ln>
          </p:spPr>
          <p:txBody>
            <a:bodyPr/>
            <a:lstStyle/>
            <a:p>
              <a:endParaRPr lang="en-US"/>
            </a:p>
          </p:txBody>
        </p:sp>
        <p:sp>
          <p:nvSpPr>
            <p:cNvPr id="27709" name="Rectangle 55"/>
            <p:cNvSpPr>
              <a:spLocks noChangeArrowheads="1"/>
            </p:cNvSpPr>
            <p:nvPr/>
          </p:nvSpPr>
          <p:spPr bwMode="auto">
            <a:xfrm>
              <a:off x="1524" y="4014"/>
              <a:ext cx="6" cy="6"/>
            </a:xfrm>
            <a:prstGeom prst="rect">
              <a:avLst/>
            </a:prstGeom>
            <a:solidFill>
              <a:srgbClr val="DADCDD"/>
            </a:solidFill>
            <a:ln w="9525">
              <a:noFill/>
              <a:miter lim="800000"/>
              <a:headEnd/>
              <a:tailEnd/>
            </a:ln>
          </p:spPr>
          <p:txBody>
            <a:bodyPr/>
            <a:lstStyle/>
            <a:p>
              <a:pPr algn="ctr"/>
              <a:endParaRPr lang="es-ES"/>
            </a:p>
          </p:txBody>
        </p:sp>
        <p:sp>
          <p:nvSpPr>
            <p:cNvPr id="27710" name="Line 56"/>
            <p:cNvSpPr>
              <a:spLocks noChangeShapeType="1"/>
            </p:cNvSpPr>
            <p:nvPr/>
          </p:nvSpPr>
          <p:spPr bwMode="auto">
            <a:xfrm>
              <a:off x="2166" y="4014"/>
              <a:ext cx="1" cy="1"/>
            </a:xfrm>
            <a:prstGeom prst="line">
              <a:avLst/>
            </a:prstGeom>
            <a:noFill/>
            <a:ln w="0">
              <a:solidFill>
                <a:srgbClr val="DADCDD"/>
              </a:solidFill>
              <a:round/>
              <a:headEnd/>
              <a:tailEnd/>
            </a:ln>
          </p:spPr>
          <p:txBody>
            <a:bodyPr/>
            <a:lstStyle/>
            <a:p>
              <a:endParaRPr lang="en-US"/>
            </a:p>
          </p:txBody>
        </p:sp>
        <p:sp>
          <p:nvSpPr>
            <p:cNvPr id="27711" name="Rectangle 57"/>
            <p:cNvSpPr>
              <a:spLocks noChangeArrowheads="1"/>
            </p:cNvSpPr>
            <p:nvPr/>
          </p:nvSpPr>
          <p:spPr bwMode="auto">
            <a:xfrm>
              <a:off x="2166" y="4014"/>
              <a:ext cx="6" cy="6"/>
            </a:xfrm>
            <a:prstGeom prst="rect">
              <a:avLst/>
            </a:prstGeom>
            <a:solidFill>
              <a:srgbClr val="DADCDD"/>
            </a:solidFill>
            <a:ln w="9525">
              <a:noFill/>
              <a:miter lim="800000"/>
              <a:headEnd/>
              <a:tailEnd/>
            </a:ln>
          </p:spPr>
          <p:txBody>
            <a:bodyPr/>
            <a:lstStyle/>
            <a:p>
              <a:pPr algn="ctr"/>
              <a:endParaRPr lang="es-ES"/>
            </a:p>
          </p:txBody>
        </p:sp>
        <p:sp>
          <p:nvSpPr>
            <p:cNvPr id="27712" name="Line 58"/>
            <p:cNvSpPr>
              <a:spLocks noChangeShapeType="1"/>
            </p:cNvSpPr>
            <p:nvPr/>
          </p:nvSpPr>
          <p:spPr bwMode="auto">
            <a:xfrm>
              <a:off x="2172" y="2928"/>
              <a:ext cx="1" cy="1"/>
            </a:xfrm>
            <a:prstGeom prst="line">
              <a:avLst/>
            </a:prstGeom>
            <a:noFill/>
            <a:ln w="0">
              <a:solidFill>
                <a:srgbClr val="DADCDD"/>
              </a:solidFill>
              <a:round/>
              <a:headEnd/>
              <a:tailEnd/>
            </a:ln>
          </p:spPr>
          <p:txBody>
            <a:bodyPr/>
            <a:lstStyle/>
            <a:p>
              <a:endParaRPr lang="en-US"/>
            </a:p>
          </p:txBody>
        </p:sp>
        <p:sp>
          <p:nvSpPr>
            <p:cNvPr id="27713" name="Rectangle 59"/>
            <p:cNvSpPr>
              <a:spLocks noChangeArrowheads="1"/>
            </p:cNvSpPr>
            <p:nvPr/>
          </p:nvSpPr>
          <p:spPr bwMode="auto">
            <a:xfrm>
              <a:off x="2172" y="2928"/>
              <a:ext cx="6" cy="6"/>
            </a:xfrm>
            <a:prstGeom prst="rect">
              <a:avLst/>
            </a:prstGeom>
            <a:solidFill>
              <a:srgbClr val="DADCDD"/>
            </a:solidFill>
            <a:ln w="9525">
              <a:noFill/>
              <a:miter lim="800000"/>
              <a:headEnd/>
              <a:tailEnd/>
            </a:ln>
          </p:spPr>
          <p:txBody>
            <a:bodyPr/>
            <a:lstStyle/>
            <a:p>
              <a:pPr algn="ctr"/>
              <a:endParaRPr lang="es-ES"/>
            </a:p>
          </p:txBody>
        </p:sp>
        <p:sp>
          <p:nvSpPr>
            <p:cNvPr id="27714" name="Line 60"/>
            <p:cNvSpPr>
              <a:spLocks noChangeShapeType="1"/>
            </p:cNvSpPr>
            <p:nvPr/>
          </p:nvSpPr>
          <p:spPr bwMode="auto">
            <a:xfrm>
              <a:off x="2172" y="3048"/>
              <a:ext cx="1" cy="1"/>
            </a:xfrm>
            <a:prstGeom prst="line">
              <a:avLst/>
            </a:prstGeom>
            <a:noFill/>
            <a:ln w="0">
              <a:solidFill>
                <a:srgbClr val="DADCDD"/>
              </a:solidFill>
              <a:round/>
              <a:headEnd/>
              <a:tailEnd/>
            </a:ln>
          </p:spPr>
          <p:txBody>
            <a:bodyPr/>
            <a:lstStyle/>
            <a:p>
              <a:endParaRPr lang="en-US"/>
            </a:p>
          </p:txBody>
        </p:sp>
        <p:sp>
          <p:nvSpPr>
            <p:cNvPr id="27715" name="Rectangle 61"/>
            <p:cNvSpPr>
              <a:spLocks noChangeArrowheads="1"/>
            </p:cNvSpPr>
            <p:nvPr/>
          </p:nvSpPr>
          <p:spPr bwMode="auto">
            <a:xfrm>
              <a:off x="2172" y="3048"/>
              <a:ext cx="6" cy="6"/>
            </a:xfrm>
            <a:prstGeom prst="rect">
              <a:avLst/>
            </a:prstGeom>
            <a:solidFill>
              <a:srgbClr val="DADCDD"/>
            </a:solidFill>
            <a:ln w="9525">
              <a:noFill/>
              <a:miter lim="800000"/>
              <a:headEnd/>
              <a:tailEnd/>
            </a:ln>
          </p:spPr>
          <p:txBody>
            <a:bodyPr/>
            <a:lstStyle/>
            <a:p>
              <a:pPr algn="ctr"/>
              <a:endParaRPr lang="es-ES"/>
            </a:p>
          </p:txBody>
        </p:sp>
        <p:sp>
          <p:nvSpPr>
            <p:cNvPr id="27716" name="Line 62"/>
            <p:cNvSpPr>
              <a:spLocks noChangeShapeType="1"/>
            </p:cNvSpPr>
            <p:nvPr/>
          </p:nvSpPr>
          <p:spPr bwMode="auto">
            <a:xfrm>
              <a:off x="2172" y="3168"/>
              <a:ext cx="1" cy="1"/>
            </a:xfrm>
            <a:prstGeom prst="line">
              <a:avLst/>
            </a:prstGeom>
            <a:noFill/>
            <a:ln w="0">
              <a:solidFill>
                <a:srgbClr val="DADCDD"/>
              </a:solidFill>
              <a:round/>
              <a:headEnd/>
              <a:tailEnd/>
            </a:ln>
          </p:spPr>
          <p:txBody>
            <a:bodyPr/>
            <a:lstStyle/>
            <a:p>
              <a:endParaRPr lang="en-US"/>
            </a:p>
          </p:txBody>
        </p:sp>
        <p:sp>
          <p:nvSpPr>
            <p:cNvPr id="27717" name="Rectangle 63"/>
            <p:cNvSpPr>
              <a:spLocks noChangeArrowheads="1"/>
            </p:cNvSpPr>
            <p:nvPr/>
          </p:nvSpPr>
          <p:spPr bwMode="auto">
            <a:xfrm>
              <a:off x="2172" y="3168"/>
              <a:ext cx="6" cy="6"/>
            </a:xfrm>
            <a:prstGeom prst="rect">
              <a:avLst/>
            </a:prstGeom>
            <a:solidFill>
              <a:srgbClr val="DADCDD"/>
            </a:solidFill>
            <a:ln w="9525">
              <a:noFill/>
              <a:miter lim="800000"/>
              <a:headEnd/>
              <a:tailEnd/>
            </a:ln>
          </p:spPr>
          <p:txBody>
            <a:bodyPr/>
            <a:lstStyle/>
            <a:p>
              <a:pPr algn="ctr"/>
              <a:endParaRPr lang="es-ES"/>
            </a:p>
          </p:txBody>
        </p:sp>
        <p:sp>
          <p:nvSpPr>
            <p:cNvPr id="27718" name="Line 64"/>
            <p:cNvSpPr>
              <a:spLocks noChangeShapeType="1"/>
            </p:cNvSpPr>
            <p:nvPr/>
          </p:nvSpPr>
          <p:spPr bwMode="auto">
            <a:xfrm>
              <a:off x="2172" y="3288"/>
              <a:ext cx="1" cy="1"/>
            </a:xfrm>
            <a:prstGeom prst="line">
              <a:avLst/>
            </a:prstGeom>
            <a:noFill/>
            <a:ln w="0">
              <a:solidFill>
                <a:srgbClr val="DADCDD"/>
              </a:solidFill>
              <a:round/>
              <a:headEnd/>
              <a:tailEnd/>
            </a:ln>
          </p:spPr>
          <p:txBody>
            <a:bodyPr/>
            <a:lstStyle/>
            <a:p>
              <a:endParaRPr lang="en-US"/>
            </a:p>
          </p:txBody>
        </p:sp>
        <p:sp>
          <p:nvSpPr>
            <p:cNvPr id="27719" name="Rectangle 65"/>
            <p:cNvSpPr>
              <a:spLocks noChangeArrowheads="1"/>
            </p:cNvSpPr>
            <p:nvPr/>
          </p:nvSpPr>
          <p:spPr bwMode="auto">
            <a:xfrm>
              <a:off x="2172" y="3288"/>
              <a:ext cx="6" cy="6"/>
            </a:xfrm>
            <a:prstGeom prst="rect">
              <a:avLst/>
            </a:prstGeom>
            <a:solidFill>
              <a:srgbClr val="DADCDD"/>
            </a:solidFill>
            <a:ln w="9525">
              <a:noFill/>
              <a:miter lim="800000"/>
              <a:headEnd/>
              <a:tailEnd/>
            </a:ln>
          </p:spPr>
          <p:txBody>
            <a:bodyPr/>
            <a:lstStyle/>
            <a:p>
              <a:pPr algn="ctr"/>
              <a:endParaRPr lang="es-ES"/>
            </a:p>
          </p:txBody>
        </p:sp>
        <p:sp>
          <p:nvSpPr>
            <p:cNvPr id="27720" name="Line 66"/>
            <p:cNvSpPr>
              <a:spLocks noChangeShapeType="1"/>
            </p:cNvSpPr>
            <p:nvPr/>
          </p:nvSpPr>
          <p:spPr bwMode="auto">
            <a:xfrm>
              <a:off x="2172" y="3408"/>
              <a:ext cx="1" cy="1"/>
            </a:xfrm>
            <a:prstGeom prst="line">
              <a:avLst/>
            </a:prstGeom>
            <a:noFill/>
            <a:ln w="0">
              <a:solidFill>
                <a:srgbClr val="DADCDD"/>
              </a:solidFill>
              <a:round/>
              <a:headEnd/>
              <a:tailEnd/>
            </a:ln>
          </p:spPr>
          <p:txBody>
            <a:bodyPr/>
            <a:lstStyle/>
            <a:p>
              <a:endParaRPr lang="en-US"/>
            </a:p>
          </p:txBody>
        </p:sp>
        <p:sp>
          <p:nvSpPr>
            <p:cNvPr id="27721" name="Rectangle 67"/>
            <p:cNvSpPr>
              <a:spLocks noChangeArrowheads="1"/>
            </p:cNvSpPr>
            <p:nvPr/>
          </p:nvSpPr>
          <p:spPr bwMode="auto">
            <a:xfrm>
              <a:off x="2172" y="3408"/>
              <a:ext cx="6" cy="6"/>
            </a:xfrm>
            <a:prstGeom prst="rect">
              <a:avLst/>
            </a:prstGeom>
            <a:solidFill>
              <a:srgbClr val="DADCDD"/>
            </a:solidFill>
            <a:ln w="9525">
              <a:noFill/>
              <a:miter lim="800000"/>
              <a:headEnd/>
              <a:tailEnd/>
            </a:ln>
          </p:spPr>
          <p:txBody>
            <a:bodyPr/>
            <a:lstStyle/>
            <a:p>
              <a:pPr algn="ctr"/>
              <a:endParaRPr lang="es-ES"/>
            </a:p>
          </p:txBody>
        </p:sp>
        <p:sp>
          <p:nvSpPr>
            <p:cNvPr id="27722" name="Line 68"/>
            <p:cNvSpPr>
              <a:spLocks noChangeShapeType="1"/>
            </p:cNvSpPr>
            <p:nvPr/>
          </p:nvSpPr>
          <p:spPr bwMode="auto">
            <a:xfrm>
              <a:off x="2172" y="3528"/>
              <a:ext cx="1" cy="1"/>
            </a:xfrm>
            <a:prstGeom prst="line">
              <a:avLst/>
            </a:prstGeom>
            <a:noFill/>
            <a:ln w="0">
              <a:solidFill>
                <a:srgbClr val="DADCDD"/>
              </a:solidFill>
              <a:round/>
              <a:headEnd/>
              <a:tailEnd/>
            </a:ln>
          </p:spPr>
          <p:txBody>
            <a:bodyPr/>
            <a:lstStyle/>
            <a:p>
              <a:endParaRPr lang="en-US"/>
            </a:p>
          </p:txBody>
        </p:sp>
        <p:sp>
          <p:nvSpPr>
            <p:cNvPr id="27723" name="Rectangle 69"/>
            <p:cNvSpPr>
              <a:spLocks noChangeArrowheads="1"/>
            </p:cNvSpPr>
            <p:nvPr/>
          </p:nvSpPr>
          <p:spPr bwMode="auto">
            <a:xfrm>
              <a:off x="2172" y="3528"/>
              <a:ext cx="6" cy="6"/>
            </a:xfrm>
            <a:prstGeom prst="rect">
              <a:avLst/>
            </a:prstGeom>
            <a:solidFill>
              <a:srgbClr val="DADCDD"/>
            </a:solidFill>
            <a:ln w="9525">
              <a:noFill/>
              <a:miter lim="800000"/>
              <a:headEnd/>
              <a:tailEnd/>
            </a:ln>
          </p:spPr>
          <p:txBody>
            <a:bodyPr/>
            <a:lstStyle/>
            <a:p>
              <a:pPr algn="ctr"/>
              <a:endParaRPr lang="es-ES"/>
            </a:p>
          </p:txBody>
        </p:sp>
        <p:sp>
          <p:nvSpPr>
            <p:cNvPr id="27724" name="Line 70"/>
            <p:cNvSpPr>
              <a:spLocks noChangeShapeType="1"/>
            </p:cNvSpPr>
            <p:nvPr/>
          </p:nvSpPr>
          <p:spPr bwMode="auto">
            <a:xfrm>
              <a:off x="2172" y="3648"/>
              <a:ext cx="1" cy="1"/>
            </a:xfrm>
            <a:prstGeom prst="line">
              <a:avLst/>
            </a:prstGeom>
            <a:noFill/>
            <a:ln w="0">
              <a:solidFill>
                <a:srgbClr val="DADCDD"/>
              </a:solidFill>
              <a:round/>
              <a:headEnd/>
              <a:tailEnd/>
            </a:ln>
          </p:spPr>
          <p:txBody>
            <a:bodyPr/>
            <a:lstStyle/>
            <a:p>
              <a:endParaRPr lang="en-US"/>
            </a:p>
          </p:txBody>
        </p:sp>
        <p:sp>
          <p:nvSpPr>
            <p:cNvPr id="27725" name="Rectangle 71"/>
            <p:cNvSpPr>
              <a:spLocks noChangeArrowheads="1"/>
            </p:cNvSpPr>
            <p:nvPr/>
          </p:nvSpPr>
          <p:spPr bwMode="auto">
            <a:xfrm>
              <a:off x="2172" y="3648"/>
              <a:ext cx="6" cy="6"/>
            </a:xfrm>
            <a:prstGeom prst="rect">
              <a:avLst/>
            </a:prstGeom>
            <a:solidFill>
              <a:srgbClr val="DADCDD"/>
            </a:solidFill>
            <a:ln w="9525">
              <a:noFill/>
              <a:miter lim="800000"/>
              <a:headEnd/>
              <a:tailEnd/>
            </a:ln>
          </p:spPr>
          <p:txBody>
            <a:bodyPr/>
            <a:lstStyle/>
            <a:p>
              <a:pPr algn="ctr"/>
              <a:endParaRPr lang="es-ES"/>
            </a:p>
          </p:txBody>
        </p:sp>
        <p:sp>
          <p:nvSpPr>
            <p:cNvPr id="27726" name="Line 72"/>
            <p:cNvSpPr>
              <a:spLocks noChangeShapeType="1"/>
            </p:cNvSpPr>
            <p:nvPr/>
          </p:nvSpPr>
          <p:spPr bwMode="auto">
            <a:xfrm>
              <a:off x="2172" y="3768"/>
              <a:ext cx="1" cy="1"/>
            </a:xfrm>
            <a:prstGeom prst="line">
              <a:avLst/>
            </a:prstGeom>
            <a:noFill/>
            <a:ln w="0">
              <a:solidFill>
                <a:srgbClr val="DADCDD"/>
              </a:solidFill>
              <a:round/>
              <a:headEnd/>
              <a:tailEnd/>
            </a:ln>
          </p:spPr>
          <p:txBody>
            <a:bodyPr/>
            <a:lstStyle/>
            <a:p>
              <a:endParaRPr lang="en-US"/>
            </a:p>
          </p:txBody>
        </p:sp>
        <p:sp>
          <p:nvSpPr>
            <p:cNvPr id="27727" name="Rectangle 73"/>
            <p:cNvSpPr>
              <a:spLocks noChangeArrowheads="1"/>
            </p:cNvSpPr>
            <p:nvPr/>
          </p:nvSpPr>
          <p:spPr bwMode="auto">
            <a:xfrm>
              <a:off x="2172" y="3768"/>
              <a:ext cx="6" cy="6"/>
            </a:xfrm>
            <a:prstGeom prst="rect">
              <a:avLst/>
            </a:prstGeom>
            <a:solidFill>
              <a:srgbClr val="DADCDD"/>
            </a:solidFill>
            <a:ln w="9525">
              <a:noFill/>
              <a:miter lim="800000"/>
              <a:headEnd/>
              <a:tailEnd/>
            </a:ln>
          </p:spPr>
          <p:txBody>
            <a:bodyPr/>
            <a:lstStyle/>
            <a:p>
              <a:pPr algn="ctr"/>
              <a:endParaRPr lang="es-ES"/>
            </a:p>
          </p:txBody>
        </p:sp>
        <p:sp>
          <p:nvSpPr>
            <p:cNvPr id="27728" name="Line 74"/>
            <p:cNvSpPr>
              <a:spLocks noChangeShapeType="1"/>
            </p:cNvSpPr>
            <p:nvPr/>
          </p:nvSpPr>
          <p:spPr bwMode="auto">
            <a:xfrm>
              <a:off x="2172" y="3888"/>
              <a:ext cx="1" cy="1"/>
            </a:xfrm>
            <a:prstGeom prst="line">
              <a:avLst/>
            </a:prstGeom>
            <a:noFill/>
            <a:ln w="0">
              <a:solidFill>
                <a:srgbClr val="DADCDD"/>
              </a:solidFill>
              <a:round/>
              <a:headEnd/>
              <a:tailEnd/>
            </a:ln>
          </p:spPr>
          <p:txBody>
            <a:bodyPr/>
            <a:lstStyle/>
            <a:p>
              <a:endParaRPr lang="en-US"/>
            </a:p>
          </p:txBody>
        </p:sp>
        <p:sp>
          <p:nvSpPr>
            <p:cNvPr id="27729" name="Rectangle 75"/>
            <p:cNvSpPr>
              <a:spLocks noChangeArrowheads="1"/>
            </p:cNvSpPr>
            <p:nvPr/>
          </p:nvSpPr>
          <p:spPr bwMode="auto">
            <a:xfrm>
              <a:off x="2172" y="3888"/>
              <a:ext cx="6" cy="6"/>
            </a:xfrm>
            <a:prstGeom prst="rect">
              <a:avLst/>
            </a:prstGeom>
            <a:solidFill>
              <a:srgbClr val="DADCDD"/>
            </a:solidFill>
            <a:ln w="9525">
              <a:noFill/>
              <a:miter lim="800000"/>
              <a:headEnd/>
              <a:tailEnd/>
            </a:ln>
          </p:spPr>
          <p:txBody>
            <a:bodyPr/>
            <a:lstStyle/>
            <a:p>
              <a:pPr algn="ctr"/>
              <a:endParaRPr lang="es-ES"/>
            </a:p>
          </p:txBody>
        </p:sp>
        <p:sp>
          <p:nvSpPr>
            <p:cNvPr id="27730" name="Line 76"/>
            <p:cNvSpPr>
              <a:spLocks noChangeShapeType="1"/>
            </p:cNvSpPr>
            <p:nvPr/>
          </p:nvSpPr>
          <p:spPr bwMode="auto">
            <a:xfrm>
              <a:off x="2172" y="4008"/>
              <a:ext cx="1" cy="1"/>
            </a:xfrm>
            <a:prstGeom prst="line">
              <a:avLst/>
            </a:prstGeom>
            <a:noFill/>
            <a:ln w="0">
              <a:solidFill>
                <a:srgbClr val="DADCDD"/>
              </a:solidFill>
              <a:round/>
              <a:headEnd/>
              <a:tailEnd/>
            </a:ln>
          </p:spPr>
          <p:txBody>
            <a:bodyPr/>
            <a:lstStyle/>
            <a:p>
              <a:endParaRPr lang="en-US"/>
            </a:p>
          </p:txBody>
        </p:sp>
        <p:sp>
          <p:nvSpPr>
            <p:cNvPr id="27731" name="Rectangle 77"/>
            <p:cNvSpPr>
              <a:spLocks noChangeArrowheads="1"/>
            </p:cNvSpPr>
            <p:nvPr/>
          </p:nvSpPr>
          <p:spPr bwMode="auto">
            <a:xfrm>
              <a:off x="2172" y="4008"/>
              <a:ext cx="6" cy="6"/>
            </a:xfrm>
            <a:prstGeom prst="rect">
              <a:avLst/>
            </a:prstGeom>
            <a:solidFill>
              <a:srgbClr val="DADCDD"/>
            </a:solidFill>
            <a:ln w="9525">
              <a:noFill/>
              <a:miter lim="800000"/>
              <a:headEnd/>
              <a:tailEnd/>
            </a:ln>
          </p:spPr>
          <p:txBody>
            <a:bodyPr/>
            <a:lstStyle/>
            <a:p>
              <a:pPr algn="ctr"/>
              <a:endParaRPr lang="es-ES"/>
            </a:p>
          </p:txBody>
        </p:sp>
      </p:grpSp>
      <p:sp>
        <p:nvSpPr>
          <p:cNvPr id="84" name="83 CuadroTexto"/>
          <p:cNvSpPr txBox="1"/>
          <p:nvPr/>
        </p:nvSpPr>
        <p:spPr>
          <a:xfrm>
            <a:off x="5029200" y="1676400"/>
            <a:ext cx="3505200" cy="338138"/>
          </a:xfrm>
          <a:prstGeom prst="rect">
            <a:avLst/>
          </a:prstGeom>
          <a:solidFill>
            <a:schemeClr val="bg1"/>
          </a:solidFill>
        </p:spPr>
        <p:txBody>
          <a:bodyPr>
            <a:spAutoFit/>
          </a:bodyPr>
          <a:lstStyle/>
          <a:p>
            <a:pPr algn="ctr">
              <a:defRPr/>
            </a:pPr>
            <a:r>
              <a:rPr lang="fr-CA" sz="1600" b="1" dirty="0">
                <a:latin typeface="+mj-lt"/>
              </a:rPr>
              <a:t>Non-conformités mineures par cohorte</a:t>
            </a:r>
          </a:p>
        </p:txBody>
      </p:sp>
      <p:sp>
        <p:nvSpPr>
          <p:cNvPr id="85" name="84 CuadroTexto"/>
          <p:cNvSpPr txBox="1"/>
          <p:nvPr/>
        </p:nvSpPr>
        <p:spPr>
          <a:xfrm>
            <a:off x="5029200" y="4267200"/>
            <a:ext cx="3505200" cy="338138"/>
          </a:xfrm>
          <a:prstGeom prst="rect">
            <a:avLst/>
          </a:prstGeom>
          <a:solidFill>
            <a:schemeClr val="bg1"/>
          </a:solidFill>
        </p:spPr>
        <p:txBody>
          <a:bodyPr>
            <a:spAutoFit/>
          </a:bodyPr>
          <a:lstStyle/>
          <a:p>
            <a:pPr algn="ctr">
              <a:defRPr/>
            </a:pPr>
            <a:r>
              <a:rPr lang="fr-CA" sz="1600" b="1" dirty="0">
                <a:latin typeface="+mj-lt"/>
              </a:rPr>
              <a:t>Non-conformités majeures par cohorte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228600" y="990600"/>
            <a:ext cx="8610600" cy="5632450"/>
          </a:xfrm>
          <a:prstGeom prst="rect">
            <a:avLst/>
          </a:prstGeom>
          <a:noFill/>
          <a:ln w="9525">
            <a:noFill/>
            <a:miter lim="800000"/>
            <a:headEnd/>
            <a:tailEnd/>
          </a:ln>
        </p:spPr>
        <p:txBody>
          <a:bodyPr>
            <a:spAutoFit/>
          </a:bodyPr>
          <a:lstStyle/>
          <a:p>
            <a:pPr marL="346075" indent="-346075">
              <a:buFont typeface="Arial" charset="0"/>
              <a:buChar char="•"/>
            </a:pPr>
            <a:r>
              <a:rPr lang="fr-CA" sz="1800">
                <a:latin typeface="Calibri" pitchFamily="34" charset="0"/>
              </a:rPr>
              <a:t>Les résultats du sondage indiquent que la plupart des établissements enregistrés au PCCMEB présentent un risque réduit puisque: </a:t>
            </a:r>
          </a:p>
          <a:p>
            <a:pPr marL="803275" lvl="1" indent="-346075">
              <a:buFont typeface="Arial" charset="0"/>
              <a:buChar char="•"/>
            </a:pPr>
            <a:r>
              <a:rPr lang="fr-CA" sz="1800">
                <a:latin typeface="Calibri" pitchFamily="34" charset="0"/>
              </a:rPr>
              <a:t>74% comptent 10 employés ou moins</a:t>
            </a:r>
          </a:p>
          <a:p>
            <a:pPr marL="803275" lvl="1" indent="-346075">
              <a:buFont typeface="Arial" charset="0"/>
              <a:buChar char="•"/>
            </a:pPr>
            <a:r>
              <a:rPr lang="fr-CA" sz="1800">
                <a:latin typeface="Calibri" pitchFamily="34" charset="0"/>
              </a:rPr>
              <a:t>21 établissements seulement possèdent des installations pour traiter le bois à la chaleur</a:t>
            </a:r>
          </a:p>
          <a:p>
            <a:pPr marL="803275" lvl="1" indent="-346075">
              <a:buFont typeface="Arial" charset="0"/>
              <a:buChar char="•"/>
            </a:pPr>
            <a:r>
              <a:rPr lang="fr-CA" sz="1800">
                <a:latin typeface="Calibri" pitchFamily="34" charset="0"/>
              </a:rPr>
              <a:t>23% seulement effectuent des réparations et la plupart ne renouvelle pas la certification </a:t>
            </a:r>
          </a:p>
          <a:p>
            <a:pPr marL="803275" lvl="1" indent="-346075">
              <a:buFont typeface="Arial" charset="0"/>
              <a:buChar char="•"/>
            </a:pPr>
            <a:r>
              <a:rPr lang="fr-CA" sz="1800">
                <a:latin typeface="Calibri" pitchFamily="34" charset="0"/>
              </a:rPr>
              <a:t>6 établissements seulement utilisent du bois traité à la chaleur recyclé pour effectuer des réparations</a:t>
            </a:r>
          </a:p>
          <a:p>
            <a:pPr marL="803275" lvl="1" indent="-346075">
              <a:buFont typeface="Arial" charset="0"/>
              <a:buChar char="•"/>
            </a:pPr>
            <a:r>
              <a:rPr lang="fr-CA" sz="1800">
                <a:latin typeface="Calibri" pitchFamily="34" charset="0"/>
              </a:rPr>
              <a:t>42% seulement des établissements utilisent du bois vert dans leurs opérations</a:t>
            </a:r>
          </a:p>
          <a:p>
            <a:pPr marL="803275" lvl="1" indent="-346075">
              <a:buFont typeface="Arial" charset="0"/>
              <a:buChar char="•"/>
            </a:pPr>
            <a:r>
              <a:rPr lang="fr-CA" sz="1800">
                <a:latin typeface="Calibri" pitchFamily="34" charset="0"/>
              </a:rPr>
              <a:t>Le bois non traité à la chaleur ne représente que 20% des achats de bois vert</a:t>
            </a:r>
          </a:p>
          <a:p>
            <a:pPr marL="346075" indent="-346075">
              <a:buFont typeface="Arial" charset="0"/>
              <a:buChar char="•"/>
            </a:pPr>
            <a:r>
              <a:rPr lang="fr-CA" sz="1800">
                <a:latin typeface="Calibri" pitchFamily="34" charset="0"/>
              </a:rPr>
              <a:t>Le niveau réduit et la faible probabilité de risque justifient une réduction de la fréquence des inspections</a:t>
            </a:r>
          </a:p>
          <a:p>
            <a:pPr marL="346075" indent="-346075">
              <a:buFont typeface="Arial" charset="0"/>
              <a:buChar char="•"/>
            </a:pPr>
            <a:r>
              <a:rPr lang="fr-CA" sz="1800">
                <a:latin typeface="Calibri" pitchFamily="34" charset="0"/>
              </a:rPr>
              <a:t>L'information relative aux non-conformités ne justifie pas le besoin d'une période probatoire</a:t>
            </a:r>
          </a:p>
          <a:p>
            <a:pPr marL="803275" lvl="1" indent="-346075">
              <a:buFont typeface="Arial" charset="0"/>
              <a:buChar char="•"/>
            </a:pPr>
            <a:r>
              <a:rPr lang="fr-CA" sz="1800">
                <a:latin typeface="Calibri" pitchFamily="34" charset="0"/>
              </a:rPr>
              <a:t>Les graphiques montrent que la plupart des non-conformités ne se produisent pas pendant les trois premières années qui suivent à la certification</a:t>
            </a:r>
          </a:p>
          <a:p>
            <a:pPr marL="803275" lvl="1" indent="-346075">
              <a:buFont typeface="Arial" charset="0"/>
              <a:buChar char="•"/>
            </a:pPr>
            <a:r>
              <a:rPr lang="fr-CA" sz="1800">
                <a:latin typeface="Calibri" pitchFamily="34" charset="0"/>
              </a:rPr>
              <a:t>La conformité s'est nettement améliorée au cours des dernières années</a:t>
            </a:r>
          </a:p>
          <a:p>
            <a:pPr marL="803275" lvl="1" indent="-346075">
              <a:buFont typeface="Arial" charset="0"/>
              <a:buChar char="•"/>
            </a:pPr>
            <a:r>
              <a:rPr lang="fr-CA" sz="1800">
                <a:latin typeface="Calibri" pitchFamily="34" charset="0"/>
              </a:rPr>
              <a:t>81% des établissements enregistrés pendant les quatre dernières années n'ont pas enregistré des non-conformités.</a:t>
            </a:r>
            <a:endParaRPr lang="fr-CA" sz="1800"/>
          </a:p>
        </p:txBody>
      </p:sp>
      <p:pic>
        <p:nvPicPr>
          <p:cNvPr id="28674" name="Picture 1"/>
          <p:cNvPicPr>
            <a:picLocks noChangeAspect="1"/>
          </p:cNvPicPr>
          <p:nvPr/>
        </p:nvPicPr>
        <p:blipFill>
          <a:blip r:embed="rId2"/>
          <a:srcRect/>
          <a:stretch>
            <a:fillRect/>
          </a:stretch>
        </p:blipFill>
        <p:spPr bwMode="auto">
          <a:xfrm>
            <a:off x="0" y="6172200"/>
            <a:ext cx="1050925" cy="609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AC88504D-E92F-4DB1-9077-C278CCC796C5}" type="slidenum">
              <a:rPr lang="fr-CA" smtClean="0">
                <a:latin typeface="Arial"/>
              </a:rPr>
              <a:pPr>
                <a:defRPr/>
              </a:pPr>
              <a:t>9</a:t>
            </a:fld>
            <a:endParaRPr lang="fr-CA">
              <a:latin typeface="Arial"/>
            </a:endParaRPr>
          </a:p>
        </p:txBody>
      </p:sp>
      <p:sp>
        <p:nvSpPr>
          <p:cNvPr id="28676" name="Title 3"/>
          <p:cNvSpPr>
            <a:spLocks noGrp="1"/>
          </p:cNvSpPr>
          <p:nvPr>
            <p:ph type="title"/>
          </p:nvPr>
        </p:nvSpPr>
        <p:spPr>
          <a:xfrm>
            <a:off x="457200" y="0"/>
            <a:ext cx="8229600" cy="1143000"/>
          </a:xfrm>
        </p:spPr>
        <p:txBody>
          <a:bodyPr/>
          <a:lstStyle/>
          <a:p>
            <a:r>
              <a:rPr lang="fr-CA" sz="4000" smtClean="0"/>
              <a:t>Résultats du sondage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8520</TotalTime>
  <Words>948</Words>
  <Application>Microsoft Office PowerPoint</Application>
  <PresentationFormat>On-screen Show (4:3)</PresentationFormat>
  <Paragraphs>115</Paragraphs>
  <Slides>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Worksheet</vt:lpstr>
      <vt:lpstr>Programme canadien de certification des matériaux d'emballage en bois</vt:lpstr>
      <vt:lpstr>MÉTHODOLOGIE DU SONDAGE PCCMEB</vt:lpstr>
      <vt:lpstr>Analyse du profil des établissements enregistrés</vt:lpstr>
      <vt:lpstr>Facteur de risque: Traitement à la chaleur </vt:lpstr>
      <vt:lpstr>Facteur de risque: Recyclage</vt:lpstr>
      <vt:lpstr>Facteur de risque: Séparation du bois</vt:lpstr>
      <vt:lpstr>Facteur de risque: Séparation du bois</vt:lpstr>
      <vt:lpstr>Facteur de risque: Performance</vt:lpstr>
      <vt:lpstr>Résultats du sondage</vt:lpstr>
    </vt:vector>
  </TitlesOfParts>
  <Company>CHEP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chep</dc:creator>
  <cp:lastModifiedBy>Stephanie</cp:lastModifiedBy>
  <cp:revision>246</cp:revision>
  <cp:lastPrinted>2013-09-06T15:00:54Z</cp:lastPrinted>
  <dcterms:created xsi:type="dcterms:W3CDTF">2010-07-16T13:25:39Z</dcterms:created>
  <dcterms:modified xsi:type="dcterms:W3CDTF">2013-10-21T17:53:04Z</dcterms:modified>
</cp:coreProperties>
</file>